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27"/>
  </p:notesMasterIdLst>
  <p:sldIdLst>
    <p:sldId id="256" r:id="rId7"/>
    <p:sldId id="262" r:id="rId8"/>
    <p:sldId id="263" r:id="rId9"/>
    <p:sldId id="264" r:id="rId10"/>
    <p:sldId id="267" r:id="rId11"/>
    <p:sldId id="265" r:id="rId12"/>
    <p:sldId id="268" r:id="rId13"/>
    <p:sldId id="269" r:id="rId14"/>
    <p:sldId id="259" r:id="rId15"/>
    <p:sldId id="270" r:id="rId16"/>
    <p:sldId id="275" r:id="rId17"/>
    <p:sldId id="276" r:id="rId18"/>
    <p:sldId id="277" r:id="rId19"/>
    <p:sldId id="278" r:id="rId20"/>
    <p:sldId id="261" r:id="rId21"/>
    <p:sldId id="279" r:id="rId22"/>
    <p:sldId id="280" r:id="rId23"/>
    <p:sldId id="282" r:id="rId24"/>
    <p:sldId id="283" r:id="rId25"/>
    <p:sldId id="284"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914A"/>
    <a:srgbClr val="785895"/>
    <a:srgbClr val="A0AEC6"/>
    <a:srgbClr val="A6693E"/>
    <a:srgbClr val="BABB50"/>
    <a:srgbClr val="689956"/>
    <a:srgbClr val="2B2B2B"/>
    <a:srgbClr val="752D12"/>
    <a:srgbClr val="9F3D19"/>
    <a:srgbClr val="151A3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5" autoAdjust="0"/>
    <p:restoredTop sz="84478" autoAdjust="0"/>
  </p:normalViewPr>
  <p:slideViewPr>
    <p:cSldViewPr snapToGrid="0" snapToObjects="1">
      <p:cViewPr>
        <p:scale>
          <a:sx n="103" d="100"/>
          <a:sy n="103" d="100"/>
        </p:scale>
        <p:origin x="-2040" y="-95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2" d="100"/>
        <a:sy n="42"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B6E57F-28E7-514C-8DFB-908818052C69}" type="datetimeFigureOut">
              <a:rPr lang="en-US" smtClean="0"/>
              <a:t>9/21/18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9C798F-4854-B34D-8ABC-E77534FC1CBE}" type="slidenum">
              <a:rPr lang="en-US" smtClean="0"/>
              <a:t>‹#›</a:t>
            </a:fld>
            <a:endParaRPr lang="en-US"/>
          </a:p>
        </p:txBody>
      </p:sp>
    </p:spTree>
    <p:extLst>
      <p:ext uri="{BB962C8B-B14F-4D97-AF65-F5344CB8AC3E}">
        <p14:creationId xmlns:p14="http://schemas.microsoft.com/office/powerpoint/2010/main" val="7944068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Eniac</a:t>
            </a: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a:t>
            </a:fld>
            <a:endParaRPr lang="en-US"/>
          </a:p>
        </p:txBody>
      </p:sp>
    </p:spTree>
    <p:extLst>
      <p:ext uri="{BB962C8B-B14F-4D97-AF65-F5344CB8AC3E}">
        <p14:creationId xmlns:p14="http://schemas.microsoft.com/office/powerpoint/2010/main" val="3895525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17</a:t>
            </a:fld>
            <a:endParaRPr lang="en-US"/>
          </a:p>
        </p:txBody>
      </p:sp>
    </p:spTree>
    <p:extLst>
      <p:ext uri="{BB962C8B-B14F-4D97-AF65-F5344CB8AC3E}">
        <p14:creationId xmlns:p14="http://schemas.microsoft.com/office/powerpoint/2010/main" val="568571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18</a:t>
            </a:fld>
            <a:endParaRPr lang="en-US"/>
          </a:p>
        </p:txBody>
      </p:sp>
    </p:spTree>
    <p:extLst>
      <p:ext uri="{BB962C8B-B14F-4D97-AF65-F5344CB8AC3E}">
        <p14:creationId xmlns:p14="http://schemas.microsoft.com/office/powerpoint/2010/main" val="568571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4</a:t>
            </a:fld>
            <a:endParaRPr lang="en-US"/>
          </a:p>
        </p:txBody>
      </p:sp>
    </p:spTree>
    <p:extLst>
      <p:ext uri="{BB962C8B-B14F-4D97-AF65-F5344CB8AC3E}">
        <p14:creationId xmlns:p14="http://schemas.microsoft.com/office/powerpoint/2010/main" val="285886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Native Computing Foundation </a:t>
            </a:r>
            <a:r>
              <a:rPr lang="en-US" dirty="0" err="1" smtClean="0"/>
              <a:t>Serverless</a:t>
            </a:r>
            <a:r>
              <a:rPr lang="en-US" dirty="0" smtClean="0"/>
              <a:t> Whitepaper</a:t>
            </a: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5</a:t>
            </a:fld>
            <a:endParaRPr lang="en-US"/>
          </a:p>
        </p:txBody>
      </p:sp>
    </p:spTree>
    <p:extLst>
      <p:ext uri="{BB962C8B-B14F-4D97-AF65-F5344CB8AC3E}">
        <p14:creationId xmlns:p14="http://schemas.microsoft.com/office/powerpoint/2010/main" val="201903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agility of the cloud is not only for custome</a:t>
            </a:r>
            <a:r>
              <a:rPr lang="en-US" baseline="0" dirty="0" smtClean="0"/>
              <a:t>r facing apps.  They are for back end systems as well</a:t>
            </a: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11</a:t>
            </a:fld>
            <a:endParaRPr lang="en-US"/>
          </a:p>
        </p:txBody>
      </p:sp>
    </p:spTree>
    <p:extLst>
      <p:ext uri="{BB962C8B-B14F-4D97-AF65-F5344CB8AC3E}">
        <p14:creationId xmlns:p14="http://schemas.microsoft.com/office/powerpoint/2010/main" val="136097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a:t>
            </a:r>
            <a:r>
              <a:rPr lang="en-US" baseline="0" dirty="0" smtClean="0"/>
              <a:t> horizontal scalability on demand</a:t>
            </a: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12</a:t>
            </a:fld>
            <a:endParaRPr lang="en-US"/>
          </a:p>
        </p:txBody>
      </p:sp>
    </p:spTree>
    <p:extLst>
      <p:ext uri="{BB962C8B-B14F-4D97-AF65-F5344CB8AC3E}">
        <p14:creationId xmlns:p14="http://schemas.microsoft.com/office/powerpoint/2010/main" val="1360979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Philip Young</a:t>
            </a:r>
          </a:p>
          <a:p>
            <a:r>
              <a:rPr lang="en-US" dirty="0" smtClean="0"/>
              <a:t>https://</a:t>
            </a:r>
            <a:r>
              <a:rPr lang="en-US" dirty="0" err="1" smtClean="0"/>
              <a:t>www.evilmainframe.com</a:t>
            </a:r>
            <a:r>
              <a:rPr lang="en-US" dirty="0" smtClean="0"/>
              <a:t>/</a:t>
            </a:r>
          </a:p>
          <a:p>
            <a:r>
              <a:rPr lang="en-US" dirty="0" smtClean="0"/>
              <a:t>6 years ago I started seeing talks on hacking and </a:t>
            </a:r>
            <a:r>
              <a:rPr lang="en-US" dirty="0" err="1" smtClean="0"/>
              <a:t>pentesting</a:t>
            </a:r>
            <a:r>
              <a:rPr lang="en-US" dirty="0" smtClean="0"/>
              <a:t> mainframes.  Green</a:t>
            </a:r>
            <a:r>
              <a:rPr lang="en-US" baseline="0" dirty="0" smtClean="0"/>
              <a:t> screens != secure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13</a:t>
            </a:fld>
            <a:endParaRPr lang="en-US"/>
          </a:p>
        </p:txBody>
      </p:sp>
    </p:spTree>
    <p:extLst>
      <p:ext uri="{BB962C8B-B14F-4D97-AF65-F5344CB8AC3E}">
        <p14:creationId xmlns:p14="http://schemas.microsoft.com/office/powerpoint/2010/main" val="1360979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Pay for what you use.</a:t>
            </a:r>
          </a:p>
          <a:p>
            <a:r>
              <a:rPr lang="en-US" dirty="0" smtClean="0"/>
              <a:t>No</a:t>
            </a:r>
            <a:r>
              <a:rPr lang="en-US" baseline="0" dirty="0" smtClean="0"/>
              <a:t> dedicated cluster/hardware</a:t>
            </a: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14</a:t>
            </a:fld>
            <a:endParaRPr lang="en-US"/>
          </a:p>
        </p:txBody>
      </p:sp>
    </p:spTree>
    <p:extLst>
      <p:ext uri="{BB962C8B-B14F-4D97-AF65-F5344CB8AC3E}">
        <p14:creationId xmlns:p14="http://schemas.microsoft.com/office/powerpoint/2010/main" val="136097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a:t>
            </a:r>
            <a:r>
              <a:rPr lang="en-US" baseline="0" dirty="0" smtClean="0"/>
              <a:t> found here: https://</a:t>
            </a:r>
            <a:r>
              <a:rPr lang="en-US" baseline="0" dirty="0" err="1" smtClean="0"/>
              <a:t>www.dafont.com</a:t>
            </a:r>
            <a:r>
              <a:rPr lang="en-US" baseline="0" dirty="0" smtClean="0"/>
              <a:t>/</a:t>
            </a:r>
            <a:r>
              <a:rPr lang="en-US" baseline="0" dirty="0" err="1" smtClean="0"/>
              <a:t>fff-tusj.font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15</a:t>
            </a:fld>
            <a:endParaRPr lang="en-US"/>
          </a:p>
        </p:txBody>
      </p:sp>
    </p:spTree>
    <p:extLst>
      <p:ext uri="{BB962C8B-B14F-4D97-AF65-F5344CB8AC3E}">
        <p14:creationId xmlns:p14="http://schemas.microsoft.com/office/powerpoint/2010/main" val="794595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start off with Spring Batch.  This provides the basic</a:t>
            </a:r>
            <a:r>
              <a:rPr lang="en-US" baseline="0" dirty="0" smtClean="0"/>
              <a:t> components for building batch applications</a:t>
            </a:r>
          </a:p>
          <a:p>
            <a:pPr marL="171450" indent="-171450">
              <a:buFontTx/>
              <a:buChar char="•"/>
            </a:pPr>
            <a:r>
              <a:rPr lang="en-US" baseline="0" dirty="0" smtClean="0"/>
              <a:t>We add Spring Boot.  You may actually start with Spring Boot if you’re starting with Josh Long’s second favorite place on the internet, </a:t>
            </a:r>
            <a:r>
              <a:rPr lang="en-US" baseline="0" dirty="0" err="1" smtClean="0"/>
              <a:t>start.spring.io</a:t>
            </a:r>
            <a:r>
              <a:rPr lang="en-US" baseline="0" dirty="0" smtClean="0"/>
              <a:t>.  Boot simplifies the configuration and testing of your batch applications as well as adds additional non-functional features.    None of this is new for Boot users</a:t>
            </a:r>
            <a:r>
              <a:rPr lang="mr-IN" baseline="0" dirty="0" smtClean="0"/>
              <a:t>…</a:t>
            </a:r>
            <a:endParaRPr lang="en-US" baseline="0" dirty="0" smtClean="0"/>
          </a:p>
          <a:p>
            <a:pPr marL="171450" indent="-171450">
              <a:buFontTx/>
              <a:buChar char="•"/>
            </a:pPr>
            <a:r>
              <a:rPr lang="en-US" baseline="0" dirty="0" smtClean="0"/>
              <a:t>On top of Spring Boot we add Spring Cloud Task.  This framework is designed for building and running ephemeral </a:t>
            </a:r>
            <a:r>
              <a:rPr lang="en-US" baseline="0" dirty="0" err="1" smtClean="0"/>
              <a:t>microservices</a:t>
            </a:r>
            <a:r>
              <a:rPr lang="en-US" baseline="0" dirty="0" smtClean="0"/>
              <a:t> in a platform independent manor.  It adds additional batch features including the ability to dynamically deploy workers for partitioned batch jobs giving you the cloud native elasticity everyone looks for as well as things like information messages available to be consumed downstream from a batch job.</a:t>
            </a:r>
          </a:p>
          <a:p>
            <a:pPr marL="171450" indent="-171450">
              <a:buFontTx/>
              <a:buChar char="•"/>
            </a:pPr>
            <a:r>
              <a:rPr lang="en-US" baseline="0" dirty="0" smtClean="0"/>
              <a:t>All of the above components live in a jar</a:t>
            </a:r>
            <a:r>
              <a:rPr lang="mr-IN" baseline="0" dirty="0" smtClean="0"/>
              <a:t>…</a:t>
            </a:r>
            <a:r>
              <a:rPr lang="en-US" baseline="0" dirty="0" smtClean="0"/>
              <a:t>that is run in a container of some kind.  On PAS, it’s taken care of for you by the platform.  On PKS, you’d </a:t>
            </a:r>
            <a:r>
              <a:rPr lang="en-US" baseline="0" dirty="0" err="1" smtClean="0"/>
              <a:t>dockerize</a:t>
            </a:r>
            <a:r>
              <a:rPr lang="en-US" baseline="0" dirty="0" smtClean="0"/>
              <a:t> the application.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9C798F-4854-B34D-8ABC-E77534FC1CBE}" type="slidenum">
              <a:rPr lang="en-US" smtClean="0"/>
              <a:t>16</a:t>
            </a:fld>
            <a:endParaRPr lang="en-US"/>
          </a:p>
        </p:txBody>
      </p:sp>
    </p:spTree>
    <p:extLst>
      <p:ext uri="{BB962C8B-B14F-4D97-AF65-F5344CB8AC3E}">
        <p14:creationId xmlns:p14="http://schemas.microsoft.com/office/powerpoint/2010/main" val="56857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lvl1pPr>
              <a:defRPr cap="all" baseline="0">
                <a:latin typeface="Helvetica Neue Condensed 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latin typeface="Helvetica Neue Condensed 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78AEC24-B2BA-8241-8AD5-FA6BD2714D47}" type="datetimeFigureOut">
              <a:rPr lang="en-US" smtClean="0"/>
              <a:t>9/21/18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1856755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82851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476168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224790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487363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823029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6647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74454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2876181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3519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9763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171266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841063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1904185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1952823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85869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15039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2467861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4217748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2744427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3460285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12821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426950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4162709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1873318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1085754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75582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981905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685391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953923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662312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203762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401121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7866945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13289650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218012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208622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14682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778419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661997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05758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9838545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5815352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84203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78AEC24-B2BA-8241-8AD5-FA6BD2714D47}" type="datetimeFigureOut">
              <a:rPr lang="en-US" smtClean="0"/>
              <a:t>9/21/18</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1590047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5938893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17543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872009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6945224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187726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742384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4378139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7411003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73710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2815509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1141867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10077403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7495016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263602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6741889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862942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897920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9/21/18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599483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684258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361872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0" i="0">
                <a:latin typeface="Helvetica Neue Bold Condensed"/>
                <a:cs typeface="Helvetica Neue Bold Condensed"/>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9/21/18</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6621902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686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5DA82B"/>
            </a:gs>
            <a:gs pos="100000">
              <a:srgbClr val="1B2D0C"/>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23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161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8EB4E3"/>
            </a:gs>
            <a:gs pos="100000">
              <a:srgbClr val="151A3C"/>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71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9F3D19"/>
            </a:gs>
            <a:gs pos="100000">
              <a:srgbClr val="752D12"/>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1090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35492786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6.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1" Type="http://schemas.microsoft.com/office/2007/relationships/hdphoto" Target="../media/hdphoto7.wdp"/><Relationship Id="rId12" Type="http://schemas.openxmlformats.org/officeDocument/2006/relationships/image" Target="../media/image21.png"/><Relationship Id="rId13" Type="http://schemas.microsoft.com/office/2007/relationships/hdphoto" Target="../media/hdphoto8.wdp"/><Relationship Id="rId1" Type="http://schemas.openxmlformats.org/officeDocument/2006/relationships/slideLayout" Target="../slideLayouts/slideLayout62.xml"/><Relationship Id="rId2" Type="http://schemas.openxmlformats.org/officeDocument/2006/relationships/notesSlide" Target="../notesSlides/notesSlide9.xml"/><Relationship Id="rId3" Type="http://schemas.openxmlformats.org/officeDocument/2006/relationships/image" Target="../media/image17.png"/><Relationship Id="rId4" Type="http://schemas.microsoft.com/office/2007/relationships/hdphoto" Target="../media/hdphoto3.wdp"/><Relationship Id="rId5" Type="http://schemas.openxmlformats.org/officeDocument/2006/relationships/image" Target="../media/image18.png"/><Relationship Id="rId6" Type="http://schemas.microsoft.com/office/2007/relationships/hdphoto" Target="../media/hdphoto4.wdp"/><Relationship Id="rId7" Type="http://schemas.openxmlformats.org/officeDocument/2006/relationships/image" Target="../media/image19.png"/><Relationship Id="rId8" Type="http://schemas.microsoft.com/office/2007/relationships/hdphoto" Target="../media/hdphoto5.wdp"/><Relationship Id="rId9" Type="http://schemas.openxmlformats.org/officeDocument/2006/relationships/image" Target="../media/image20.png"/><Relationship Id="rId10" Type="http://schemas.microsoft.com/office/2007/relationships/hdphoto" Target="../media/hdphoto6.wdp"/></Relationships>
</file>

<file path=ppt/slides/_rels/slide17.xml.rels><?xml version="1.0" encoding="UTF-8" standalone="yes"?>
<Relationships xmlns="http://schemas.openxmlformats.org/package/2006/relationships"><Relationship Id="rId11" Type="http://schemas.openxmlformats.org/officeDocument/2006/relationships/image" Target="../media/image20.png"/><Relationship Id="rId12" Type="http://schemas.microsoft.com/office/2007/relationships/hdphoto" Target="../media/hdphoto10.wdp"/><Relationship Id="rId13" Type="http://schemas.microsoft.com/office/2007/relationships/hdphoto" Target="../media/hdphoto7.wdp"/><Relationship Id="rId14" Type="http://schemas.openxmlformats.org/officeDocument/2006/relationships/image" Target="../media/image21.png"/><Relationship Id="rId15" Type="http://schemas.microsoft.com/office/2007/relationships/hdphoto" Target="../media/hdphoto11.wdp"/><Relationship Id="rId16" Type="http://schemas.microsoft.com/office/2007/relationships/hdphoto" Target="../media/hdphoto12.wdp"/><Relationship Id="rId17" Type="http://schemas.microsoft.com/office/2007/relationships/hdphoto" Target="../media/hdphoto13.wdp"/><Relationship Id="rId18" Type="http://schemas.microsoft.com/office/2007/relationships/hdphoto" Target="../media/hdphoto14.wdp"/><Relationship Id="rId19" Type="http://schemas.microsoft.com/office/2007/relationships/hdphoto" Target="../media/hdphoto15.wdp"/><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17.png"/><Relationship Id="rId4" Type="http://schemas.microsoft.com/office/2007/relationships/hdphoto" Target="../media/hdphoto3.wdp"/><Relationship Id="rId5" Type="http://schemas.openxmlformats.org/officeDocument/2006/relationships/image" Target="../media/image22.png"/><Relationship Id="rId6" Type="http://schemas.microsoft.com/office/2007/relationships/hdphoto" Target="../media/hdphoto9.wdp"/><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19.png"/><Relationship Id="rId10" Type="http://schemas.microsoft.com/office/2007/relationships/hdphoto" Target="../media/hdphoto5.wdp"/></Relationships>
</file>

<file path=ppt/slides/_rels/slide18.xml.rels><?xml version="1.0" encoding="UTF-8" standalone="yes"?>
<Relationships xmlns="http://schemas.openxmlformats.org/package/2006/relationships"><Relationship Id="rId11" Type="http://schemas.microsoft.com/office/2007/relationships/hdphoto" Target="../media/hdphoto7.wdp"/><Relationship Id="rId12" Type="http://schemas.openxmlformats.org/officeDocument/2006/relationships/image" Target="../media/image21.png"/><Relationship Id="rId13" Type="http://schemas.microsoft.com/office/2007/relationships/hdphoto" Target="../media/hdphoto13.wdp"/><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17.png"/><Relationship Id="rId4" Type="http://schemas.microsoft.com/office/2007/relationships/hdphoto" Target="../media/hdphoto3.wdp"/><Relationship Id="rId5" Type="http://schemas.openxmlformats.org/officeDocument/2006/relationships/image" Target="../media/image18.png"/><Relationship Id="rId6" Type="http://schemas.microsoft.com/office/2007/relationships/hdphoto" Target="../media/hdphoto4.wdp"/><Relationship Id="rId7" Type="http://schemas.openxmlformats.org/officeDocument/2006/relationships/image" Target="../media/image19.png"/><Relationship Id="rId8" Type="http://schemas.microsoft.com/office/2007/relationships/hdphoto" Target="../media/hdphoto5.wdp"/><Relationship Id="rId9" Type="http://schemas.openxmlformats.org/officeDocument/2006/relationships/image" Target="../media/image20.png"/><Relationship Id="rId10" Type="http://schemas.microsoft.com/office/2007/relationships/hdphoto" Target="../media/hdphoto12.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5.png"/><Relationship Id="rId3"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844154"/>
            <a:ext cx="9144000" cy="6987654"/>
          </a:xfrm>
          <a:prstGeom prst="rect">
            <a:avLst/>
          </a:prstGeom>
        </p:spPr>
      </p:pic>
    </p:spTree>
    <p:extLst>
      <p:ext uri="{BB962C8B-B14F-4D97-AF65-F5344CB8AC3E}">
        <p14:creationId xmlns:p14="http://schemas.microsoft.com/office/powerpoint/2010/main" val="38014028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2490" y="606389"/>
            <a:ext cx="8279021" cy="3930723"/>
            <a:chOff x="378123" y="784145"/>
            <a:chExt cx="8279021" cy="3930723"/>
          </a:xfrm>
        </p:grpSpPr>
        <p:sp>
          <p:nvSpPr>
            <p:cNvPr id="2" name="TextBox 1"/>
            <p:cNvSpPr txBox="1"/>
            <p:nvPr/>
          </p:nvSpPr>
          <p:spPr>
            <a:xfrm>
              <a:off x="4202838" y="2777418"/>
              <a:ext cx="4454306" cy="1440394"/>
            </a:xfrm>
            <a:prstGeom prst="rect">
              <a:avLst/>
            </a:prstGeom>
            <a:noFill/>
          </p:spPr>
          <p:txBody>
            <a:bodyPr wrap="none" rtlCol="0">
              <a:spAutoFit/>
            </a:bodyPr>
            <a:lstStyle/>
            <a:p>
              <a:pPr algn="r">
                <a:lnSpc>
                  <a:spcPct val="80000"/>
                </a:lnSpc>
              </a:pPr>
              <a:r>
                <a:rPr lang="en-US" sz="3600" dirty="0" smtClean="0">
                  <a:solidFill>
                    <a:srgbClr val="151A3C"/>
                  </a:solidFill>
                </a:rPr>
                <a:t>THE </a:t>
              </a:r>
              <a:r>
                <a:rPr lang="en-US" sz="3600" dirty="0" smtClean="0">
                  <a:solidFill>
                    <a:schemeClr val="bg1"/>
                  </a:solidFill>
                </a:rPr>
                <a:t>SAME REASONS </a:t>
              </a:r>
            </a:p>
            <a:p>
              <a:pPr algn="r">
                <a:lnSpc>
                  <a:spcPct val="80000"/>
                </a:lnSpc>
              </a:pPr>
              <a:r>
                <a:rPr lang="en-US" sz="3600" dirty="0" smtClean="0">
                  <a:solidFill>
                    <a:srgbClr val="151A3C"/>
                  </a:solidFill>
                </a:rPr>
                <a:t>YOU ARE MOVING YOUR </a:t>
              </a:r>
            </a:p>
            <a:p>
              <a:pPr algn="r">
                <a:lnSpc>
                  <a:spcPct val="80000"/>
                </a:lnSpc>
              </a:pPr>
              <a:r>
                <a:rPr lang="en-US" sz="3600" dirty="0" smtClean="0">
                  <a:solidFill>
                    <a:srgbClr val="151A3C"/>
                  </a:solidFill>
                </a:rPr>
                <a:t>OTHER WORKLOADS!</a:t>
              </a:r>
              <a:endParaRPr lang="en-US" sz="3600" dirty="0">
                <a:solidFill>
                  <a:srgbClr val="151A3C"/>
                </a:solidFill>
              </a:endParaRPr>
            </a:p>
          </p:txBody>
        </p:sp>
        <p:pic>
          <p:nvPicPr>
            <p:cNvPr id="3" name="Picture 2" descr="noun_Forklift_1247.png"/>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23579"/>
            <a:stretch/>
          </p:blipFill>
          <p:spPr>
            <a:xfrm flipH="1">
              <a:off x="378123" y="784145"/>
              <a:ext cx="5143500" cy="3930723"/>
            </a:xfrm>
            <a:prstGeom prst="rect">
              <a:avLst/>
            </a:prstGeom>
          </p:spPr>
        </p:pic>
      </p:grpSp>
    </p:spTree>
    <p:extLst>
      <p:ext uri="{BB962C8B-B14F-4D97-AF65-F5344CB8AC3E}">
        <p14:creationId xmlns:p14="http://schemas.microsoft.com/office/powerpoint/2010/main" val="7447068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34790" y="1602254"/>
            <a:ext cx="5110436" cy="1938992"/>
            <a:chOff x="1817337" y="1543347"/>
            <a:chExt cx="5110436" cy="1938992"/>
          </a:xfrm>
        </p:grpSpPr>
        <p:sp>
          <p:nvSpPr>
            <p:cNvPr id="3" name="TextBox 2"/>
            <p:cNvSpPr txBox="1"/>
            <p:nvPr/>
          </p:nvSpPr>
          <p:spPr>
            <a:xfrm>
              <a:off x="1817337" y="1543347"/>
              <a:ext cx="923323" cy="1938992"/>
            </a:xfrm>
            <a:prstGeom prst="rect">
              <a:avLst/>
            </a:prstGeom>
            <a:noFill/>
          </p:spPr>
          <p:txBody>
            <a:bodyPr wrap="none" rtlCol="0">
              <a:spAutoFit/>
            </a:bodyPr>
            <a:lstStyle/>
            <a:p>
              <a:r>
                <a:rPr lang="en-US" sz="12000" dirty="0" smtClean="0">
                  <a:solidFill>
                    <a:srgbClr val="151A3C"/>
                  </a:solidFill>
                </a:rPr>
                <a:t>1</a:t>
              </a:r>
              <a:endParaRPr lang="en-US" sz="12000" dirty="0">
                <a:solidFill>
                  <a:srgbClr val="151A3C"/>
                </a:solidFill>
              </a:endParaRPr>
            </a:p>
          </p:txBody>
        </p:sp>
        <p:sp>
          <p:nvSpPr>
            <p:cNvPr id="5" name="TextBox 4"/>
            <p:cNvSpPr txBox="1"/>
            <p:nvPr/>
          </p:nvSpPr>
          <p:spPr>
            <a:xfrm>
              <a:off x="2652244" y="1951324"/>
              <a:ext cx="4275529" cy="1240853"/>
            </a:xfrm>
            <a:prstGeom prst="rect">
              <a:avLst/>
            </a:prstGeom>
            <a:noFill/>
          </p:spPr>
          <p:txBody>
            <a:bodyPr wrap="none" rtlCol="0">
              <a:spAutoFit/>
            </a:bodyPr>
            <a:lstStyle/>
            <a:p>
              <a:pPr>
                <a:lnSpc>
                  <a:spcPct val="80000"/>
                </a:lnSpc>
              </a:pPr>
              <a:r>
                <a:rPr lang="en-US" sz="3600" dirty="0" smtClean="0">
                  <a:solidFill>
                    <a:srgbClr val="151A3C"/>
                  </a:solidFill>
                </a:rPr>
                <a:t>INCREASED</a:t>
              </a:r>
            </a:p>
            <a:p>
              <a:pPr>
                <a:lnSpc>
                  <a:spcPct val="80000"/>
                </a:lnSpc>
              </a:pPr>
              <a:r>
                <a:rPr lang="en-US" sz="5500" dirty="0" smtClean="0">
                  <a:solidFill>
                    <a:schemeClr val="bg1"/>
                  </a:solidFill>
                </a:rPr>
                <a:t>PRODUCTIVITY</a:t>
              </a:r>
              <a:endParaRPr lang="en-US" sz="5500" dirty="0">
                <a:solidFill>
                  <a:schemeClr val="bg1"/>
                </a:solidFill>
              </a:endParaRPr>
            </a:p>
          </p:txBody>
        </p:sp>
        <p:cxnSp>
          <p:nvCxnSpPr>
            <p:cNvPr id="8" name="Straight Connector 7"/>
            <p:cNvCxnSpPr/>
            <p:nvPr/>
          </p:nvCxnSpPr>
          <p:spPr>
            <a:xfrm>
              <a:off x="2740660" y="3070626"/>
              <a:ext cx="4051792" cy="0"/>
            </a:xfrm>
            <a:prstGeom prst="line">
              <a:avLst/>
            </a:prstGeom>
            <a:ln w="76200" cmpd="sng">
              <a:solidFill>
                <a:srgbClr val="151A3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67002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34790" y="1602254"/>
            <a:ext cx="4975115" cy="1938992"/>
            <a:chOff x="1817337" y="1543347"/>
            <a:chExt cx="4975115" cy="1938992"/>
          </a:xfrm>
        </p:grpSpPr>
        <p:sp>
          <p:nvSpPr>
            <p:cNvPr id="3" name="TextBox 2"/>
            <p:cNvSpPr txBox="1"/>
            <p:nvPr/>
          </p:nvSpPr>
          <p:spPr>
            <a:xfrm>
              <a:off x="1817337" y="1543347"/>
              <a:ext cx="923323" cy="1938992"/>
            </a:xfrm>
            <a:prstGeom prst="rect">
              <a:avLst/>
            </a:prstGeom>
            <a:noFill/>
          </p:spPr>
          <p:txBody>
            <a:bodyPr wrap="none" rtlCol="0">
              <a:spAutoFit/>
            </a:bodyPr>
            <a:lstStyle/>
            <a:p>
              <a:r>
                <a:rPr lang="en-US" sz="12000" dirty="0">
                  <a:solidFill>
                    <a:srgbClr val="151A3C"/>
                  </a:solidFill>
                </a:rPr>
                <a:t>2</a:t>
              </a:r>
            </a:p>
          </p:txBody>
        </p:sp>
        <p:sp>
          <p:nvSpPr>
            <p:cNvPr id="5" name="TextBox 4"/>
            <p:cNvSpPr txBox="1"/>
            <p:nvPr/>
          </p:nvSpPr>
          <p:spPr>
            <a:xfrm>
              <a:off x="2652244" y="1951324"/>
              <a:ext cx="3839513" cy="1240853"/>
            </a:xfrm>
            <a:prstGeom prst="rect">
              <a:avLst/>
            </a:prstGeom>
            <a:noFill/>
          </p:spPr>
          <p:txBody>
            <a:bodyPr wrap="none" rtlCol="0">
              <a:spAutoFit/>
            </a:bodyPr>
            <a:lstStyle/>
            <a:p>
              <a:pPr>
                <a:lnSpc>
                  <a:spcPct val="80000"/>
                </a:lnSpc>
              </a:pPr>
              <a:r>
                <a:rPr lang="en-US" sz="3600" dirty="0" smtClean="0">
                  <a:solidFill>
                    <a:srgbClr val="151A3C"/>
                  </a:solidFill>
                </a:rPr>
                <a:t>ON DEMAND</a:t>
              </a:r>
            </a:p>
            <a:p>
              <a:pPr>
                <a:lnSpc>
                  <a:spcPct val="80000"/>
                </a:lnSpc>
              </a:pPr>
              <a:r>
                <a:rPr lang="en-US" sz="5500" dirty="0" smtClean="0">
                  <a:solidFill>
                    <a:schemeClr val="bg1"/>
                  </a:solidFill>
                </a:rPr>
                <a:t>SCALABILITY</a:t>
              </a:r>
              <a:endParaRPr lang="en-US" sz="5500" dirty="0">
                <a:solidFill>
                  <a:schemeClr val="bg1"/>
                </a:solidFill>
              </a:endParaRPr>
            </a:p>
          </p:txBody>
        </p:sp>
        <p:cxnSp>
          <p:nvCxnSpPr>
            <p:cNvPr id="8" name="Straight Connector 7"/>
            <p:cNvCxnSpPr/>
            <p:nvPr/>
          </p:nvCxnSpPr>
          <p:spPr>
            <a:xfrm>
              <a:off x="2740660" y="3070626"/>
              <a:ext cx="4051792" cy="0"/>
            </a:xfrm>
            <a:prstGeom prst="line">
              <a:avLst/>
            </a:prstGeom>
            <a:ln w="76200" cmpd="sng">
              <a:solidFill>
                <a:srgbClr val="151A3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624335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34790" y="1602254"/>
            <a:ext cx="4975115" cy="1938992"/>
            <a:chOff x="1817337" y="1543347"/>
            <a:chExt cx="4975115" cy="1938992"/>
          </a:xfrm>
        </p:grpSpPr>
        <p:sp>
          <p:nvSpPr>
            <p:cNvPr id="3" name="TextBox 2"/>
            <p:cNvSpPr txBox="1"/>
            <p:nvPr/>
          </p:nvSpPr>
          <p:spPr>
            <a:xfrm>
              <a:off x="1817337" y="1543347"/>
              <a:ext cx="923323" cy="1938992"/>
            </a:xfrm>
            <a:prstGeom prst="rect">
              <a:avLst/>
            </a:prstGeom>
            <a:noFill/>
          </p:spPr>
          <p:txBody>
            <a:bodyPr wrap="none" rtlCol="0">
              <a:spAutoFit/>
            </a:bodyPr>
            <a:lstStyle/>
            <a:p>
              <a:r>
                <a:rPr lang="en-US" sz="12000" dirty="0" smtClean="0">
                  <a:solidFill>
                    <a:srgbClr val="151A3C"/>
                  </a:solidFill>
                </a:rPr>
                <a:t>3</a:t>
              </a:r>
              <a:endParaRPr lang="en-US" sz="12000" dirty="0">
                <a:solidFill>
                  <a:srgbClr val="151A3C"/>
                </a:solidFill>
              </a:endParaRPr>
            </a:p>
          </p:txBody>
        </p:sp>
        <p:sp>
          <p:nvSpPr>
            <p:cNvPr id="5" name="TextBox 4"/>
            <p:cNvSpPr txBox="1"/>
            <p:nvPr/>
          </p:nvSpPr>
          <p:spPr>
            <a:xfrm>
              <a:off x="2652244" y="1951324"/>
              <a:ext cx="2929007" cy="1240853"/>
            </a:xfrm>
            <a:prstGeom prst="rect">
              <a:avLst/>
            </a:prstGeom>
            <a:noFill/>
          </p:spPr>
          <p:txBody>
            <a:bodyPr wrap="none" rtlCol="0">
              <a:spAutoFit/>
            </a:bodyPr>
            <a:lstStyle/>
            <a:p>
              <a:pPr>
                <a:lnSpc>
                  <a:spcPct val="80000"/>
                </a:lnSpc>
              </a:pPr>
              <a:r>
                <a:rPr lang="en-US" sz="3600" dirty="0" smtClean="0">
                  <a:solidFill>
                    <a:srgbClr val="151A3C"/>
                  </a:solidFill>
                </a:rPr>
                <a:t>IMPROVED</a:t>
              </a:r>
            </a:p>
            <a:p>
              <a:pPr>
                <a:lnSpc>
                  <a:spcPct val="80000"/>
                </a:lnSpc>
              </a:pPr>
              <a:r>
                <a:rPr lang="en-US" sz="5500" dirty="0" smtClean="0">
                  <a:solidFill>
                    <a:schemeClr val="bg1"/>
                  </a:solidFill>
                </a:rPr>
                <a:t>SECURITY</a:t>
              </a:r>
              <a:endParaRPr lang="en-US" sz="5500" dirty="0">
                <a:solidFill>
                  <a:schemeClr val="bg1"/>
                </a:solidFill>
              </a:endParaRPr>
            </a:p>
          </p:txBody>
        </p:sp>
        <p:cxnSp>
          <p:nvCxnSpPr>
            <p:cNvPr id="8" name="Straight Connector 7"/>
            <p:cNvCxnSpPr/>
            <p:nvPr/>
          </p:nvCxnSpPr>
          <p:spPr>
            <a:xfrm>
              <a:off x="2740660" y="3070626"/>
              <a:ext cx="4051792" cy="0"/>
            </a:xfrm>
            <a:prstGeom prst="line">
              <a:avLst/>
            </a:prstGeom>
            <a:ln w="76200" cmpd="sng">
              <a:solidFill>
                <a:srgbClr val="151A3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008170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34790" y="1602254"/>
            <a:ext cx="4975115" cy="1938992"/>
            <a:chOff x="1817337" y="1543347"/>
            <a:chExt cx="4975115" cy="1938992"/>
          </a:xfrm>
        </p:grpSpPr>
        <p:sp>
          <p:nvSpPr>
            <p:cNvPr id="3" name="TextBox 2"/>
            <p:cNvSpPr txBox="1"/>
            <p:nvPr/>
          </p:nvSpPr>
          <p:spPr>
            <a:xfrm>
              <a:off x="1817337" y="1543347"/>
              <a:ext cx="923323" cy="1938992"/>
            </a:xfrm>
            <a:prstGeom prst="rect">
              <a:avLst/>
            </a:prstGeom>
            <a:noFill/>
          </p:spPr>
          <p:txBody>
            <a:bodyPr wrap="none" rtlCol="0">
              <a:spAutoFit/>
            </a:bodyPr>
            <a:lstStyle/>
            <a:p>
              <a:r>
                <a:rPr lang="en-US" sz="12000" dirty="0">
                  <a:solidFill>
                    <a:srgbClr val="151A3C"/>
                  </a:solidFill>
                </a:rPr>
                <a:t>4</a:t>
              </a:r>
            </a:p>
          </p:txBody>
        </p:sp>
        <p:sp>
          <p:nvSpPr>
            <p:cNvPr id="5" name="TextBox 4"/>
            <p:cNvSpPr txBox="1"/>
            <p:nvPr/>
          </p:nvSpPr>
          <p:spPr>
            <a:xfrm>
              <a:off x="2652244" y="1951324"/>
              <a:ext cx="1911725" cy="1240853"/>
            </a:xfrm>
            <a:prstGeom prst="rect">
              <a:avLst/>
            </a:prstGeom>
            <a:noFill/>
          </p:spPr>
          <p:txBody>
            <a:bodyPr wrap="none" rtlCol="0">
              <a:spAutoFit/>
            </a:bodyPr>
            <a:lstStyle/>
            <a:p>
              <a:pPr>
                <a:lnSpc>
                  <a:spcPct val="80000"/>
                </a:lnSpc>
              </a:pPr>
              <a:r>
                <a:rPr lang="en-US" sz="3600" dirty="0" smtClean="0">
                  <a:solidFill>
                    <a:srgbClr val="151A3C"/>
                  </a:solidFill>
                </a:rPr>
                <a:t>REDUCED</a:t>
              </a:r>
            </a:p>
            <a:p>
              <a:pPr>
                <a:lnSpc>
                  <a:spcPct val="80000"/>
                </a:lnSpc>
              </a:pPr>
              <a:r>
                <a:rPr lang="en-US" sz="5500" dirty="0" smtClean="0">
                  <a:solidFill>
                    <a:schemeClr val="bg1"/>
                  </a:solidFill>
                </a:rPr>
                <a:t>COST</a:t>
              </a:r>
              <a:endParaRPr lang="en-US" sz="5500" dirty="0">
                <a:solidFill>
                  <a:schemeClr val="bg1"/>
                </a:solidFill>
              </a:endParaRPr>
            </a:p>
          </p:txBody>
        </p:sp>
        <p:cxnSp>
          <p:nvCxnSpPr>
            <p:cNvPr id="8" name="Straight Connector 7"/>
            <p:cNvCxnSpPr/>
            <p:nvPr/>
          </p:nvCxnSpPr>
          <p:spPr>
            <a:xfrm>
              <a:off x="2740660" y="3070626"/>
              <a:ext cx="4051792" cy="0"/>
            </a:xfrm>
            <a:prstGeom prst="line">
              <a:avLst/>
            </a:prstGeom>
            <a:ln w="76200" cmpd="sng">
              <a:solidFill>
                <a:srgbClr val="151A3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431554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5790" y="2073152"/>
            <a:ext cx="6712420" cy="997196"/>
          </a:xfrm>
          <a:prstGeom prst="rect">
            <a:avLst/>
          </a:prstGeom>
          <a:noFill/>
        </p:spPr>
        <p:txBody>
          <a:bodyPr wrap="none" rtlCol="0">
            <a:spAutoFit/>
          </a:bodyPr>
          <a:lstStyle/>
          <a:p>
            <a:pPr algn="ctr">
              <a:lnSpc>
                <a:spcPct val="80000"/>
              </a:lnSpc>
            </a:pPr>
            <a:r>
              <a:rPr lang="en-US" sz="3600" dirty="0" smtClean="0">
                <a:solidFill>
                  <a:schemeClr val="bg1"/>
                </a:solidFill>
                <a:latin typeface="FFF Tusj Bold"/>
                <a:cs typeface="FFF Tusj Bold"/>
              </a:rPr>
              <a:t>WHAT DOES BATCH </a:t>
            </a:r>
          </a:p>
          <a:p>
            <a:pPr algn="ctr">
              <a:lnSpc>
                <a:spcPct val="80000"/>
              </a:lnSpc>
            </a:pPr>
            <a:r>
              <a:rPr lang="en-US" sz="3600" dirty="0" smtClean="0">
                <a:solidFill>
                  <a:schemeClr val="bg1"/>
                </a:solidFill>
                <a:latin typeface="FFF Tusj Bold"/>
                <a:cs typeface="FFF Tusj Bold"/>
              </a:rPr>
              <a:t>LOOK LIKE IN THE CLOUD?</a:t>
            </a:r>
            <a:endParaRPr lang="en-US" sz="3600" dirty="0">
              <a:solidFill>
                <a:schemeClr val="bg1"/>
              </a:solidFill>
              <a:latin typeface="FFF Tusj Bold"/>
              <a:cs typeface="FFF Tusj Bold"/>
            </a:endParaRPr>
          </a:p>
        </p:txBody>
      </p:sp>
    </p:spTree>
    <p:extLst>
      <p:ext uri="{BB962C8B-B14F-4D97-AF65-F5344CB8AC3E}">
        <p14:creationId xmlns:p14="http://schemas.microsoft.com/office/powerpoint/2010/main" val="37422722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397286" y="717826"/>
            <a:ext cx="6349429" cy="3707848"/>
            <a:chOff x="1849262" y="592249"/>
            <a:chExt cx="6349429" cy="3707848"/>
          </a:xfrm>
        </p:grpSpPr>
        <p:pic>
          <p:nvPicPr>
            <p:cNvPr id="25" name="Picture 24"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26" name="TextBox 25"/>
            <p:cNvSpPr txBox="1"/>
            <p:nvPr/>
          </p:nvSpPr>
          <p:spPr>
            <a:xfrm>
              <a:off x="2222654" y="863704"/>
              <a:ext cx="1762021" cy="477054"/>
            </a:xfrm>
            <a:prstGeom prst="rect">
              <a:avLst/>
            </a:prstGeom>
            <a:noFill/>
          </p:spPr>
          <p:txBody>
            <a:bodyPr wrap="none" rtlCol="0">
              <a:spAutoFit/>
            </a:bodyPr>
            <a:lstStyle/>
            <a:p>
              <a:r>
                <a:rPr lang="en-US" sz="2500" dirty="0" smtClean="0">
                  <a:solidFill>
                    <a:schemeClr val="bg1"/>
                  </a:solidFill>
                  <a:latin typeface="FFF Tusj Bold"/>
                  <a:cs typeface="FFF Tusj Bold"/>
                </a:rPr>
                <a:t>Container</a:t>
              </a:r>
              <a:endParaRPr lang="en-US" sz="2500" dirty="0">
                <a:solidFill>
                  <a:schemeClr val="bg1"/>
                </a:solidFill>
                <a:latin typeface="FFF Tusj Bold"/>
                <a:cs typeface="FFF Tusj Bold"/>
              </a:endParaRPr>
            </a:p>
          </p:txBody>
        </p:sp>
      </p:grpSp>
      <p:grpSp>
        <p:nvGrpSpPr>
          <p:cNvPr id="11" name="Group 10"/>
          <p:cNvGrpSpPr/>
          <p:nvPr/>
        </p:nvGrpSpPr>
        <p:grpSpPr>
          <a:xfrm>
            <a:off x="1620411" y="1449303"/>
            <a:ext cx="5513929" cy="883478"/>
            <a:chOff x="2845577" y="3363491"/>
            <a:chExt cx="5965323" cy="883478"/>
          </a:xfrm>
        </p:grpSpPr>
        <p:grpSp>
          <p:nvGrpSpPr>
            <p:cNvPr id="7" name="Group 6"/>
            <p:cNvGrpSpPr/>
            <p:nvPr/>
          </p:nvGrpSpPr>
          <p:grpSpPr>
            <a:xfrm>
              <a:off x="2845577" y="3363491"/>
              <a:ext cx="5965323" cy="883478"/>
              <a:chOff x="2907670" y="3732696"/>
              <a:chExt cx="5965323" cy="883478"/>
            </a:xfrm>
          </p:grpSpPr>
          <p:pic>
            <p:nvPicPr>
              <p:cNvPr id="8" name="Picture 7" descr="filled-box10.png"/>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9" name="TextBox 8"/>
              <p:cNvSpPr txBox="1"/>
              <p:nvPr/>
            </p:nvSpPr>
            <p:spPr>
              <a:xfrm>
                <a:off x="4703008" y="3935907"/>
                <a:ext cx="3095719" cy="477054"/>
              </a:xfrm>
              <a:prstGeom prst="rect">
                <a:avLst/>
              </a:prstGeom>
              <a:noFill/>
            </p:spPr>
            <p:txBody>
              <a:bodyPr wrap="none" rtlCol="0">
                <a:spAutoFit/>
              </a:bodyPr>
              <a:lstStyle/>
              <a:p>
                <a:r>
                  <a:rPr lang="en-US" sz="2500" dirty="0" smtClean="0">
                    <a:solidFill>
                      <a:schemeClr val="bg1"/>
                    </a:solidFill>
                    <a:latin typeface="FFF Tusj Bold"/>
                    <a:cs typeface="FFF Tusj Bold"/>
                  </a:rPr>
                  <a:t>Spring Cloud Task</a:t>
                </a:r>
                <a:endParaRPr lang="en-US" sz="2500" dirty="0">
                  <a:solidFill>
                    <a:schemeClr val="bg1"/>
                  </a:solidFill>
                  <a:latin typeface="FFF Tusj Bold"/>
                  <a:cs typeface="FFF Tusj Bold"/>
                </a:endParaRPr>
              </a:p>
            </p:txBody>
          </p:sp>
        </p:grpSp>
        <p:pic>
          <p:nvPicPr>
            <p:cNvPr id="10" name="Picture 9"/>
            <p:cNvPicPr>
              <a:picLocks noChangeAspect="1"/>
            </p:cNvPicPr>
            <p:nvPr/>
          </p:nvPicPr>
          <p:blipFill>
            <a:blip r:embed="rId7"/>
            <a:stretch>
              <a:fillRect/>
            </a:stretch>
          </p:blipFill>
          <p:spPr>
            <a:xfrm>
              <a:off x="3778148" y="3509887"/>
              <a:ext cx="629831" cy="629831"/>
            </a:xfrm>
            <a:prstGeom prst="rect">
              <a:avLst/>
            </a:prstGeom>
          </p:spPr>
        </p:pic>
      </p:grpSp>
      <p:grpSp>
        <p:nvGrpSpPr>
          <p:cNvPr id="17" name="Group 16"/>
          <p:cNvGrpSpPr/>
          <p:nvPr/>
        </p:nvGrpSpPr>
        <p:grpSpPr>
          <a:xfrm>
            <a:off x="1714973" y="2040656"/>
            <a:ext cx="5547971" cy="2071524"/>
            <a:chOff x="1845296" y="1831665"/>
            <a:chExt cx="5547971" cy="2071524"/>
          </a:xfrm>
        </p:grpSpPr>
        <p:grpSp>
          <p:nvGrpSpPr>
            <p:cNvPr id="12" name="Group 11"/>
            <p:cNvGrpSpPr/>
            <p:nvPr/>
          </p:nvGrpSpPr>
          <p:grpSpPr>
            <a:xfrm>
              <a:off x="1845296" y="1831665"/>
              <a:ext cx="5547971" cy="2071524"/>
              <a:chOff x="3495380" y="2033152"/>
              <a:chExt cx="5547971" cy="3520015"/>
            </a:xfrm>
          </p:grpSpPr>
          <p:pic>
            <p:nvPicPr>
              <p:cNvPr id="13" name="Picture 12" descr="filled-box10.png"/>
              <p:cNvPicPr>
                <a:picLocks noChangeAspect="1"/>
              </p:cNvPicPr>
              <p:nvPr/>
            </p:nvPicPr>
            <p:blipFill>
              <a:blip r:embed="rId5">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14" name="TextBox 13"/>
              <p:cNvSpPr txBox="1"/>
              <p:nvPr/>
            </p:nvSpPr>
            <p:spPr>
              <a:xfrm>
                <a:off x="5313106" y="2574346"/>
                <a:ext cx="2056973" cy="477055"/>
              </a:xfrm>
              <a:prstGeom prst="rect">
                <a:avLst/>
              </a:prstGeom>
              <a:noFill/>
            </p:spPr>
            <p:txBody>
              <a:bodyPr wrap="none" rtlCol="0">
                <a:spAutoFit/>
              </a:bodyPr>
              <a:lstStyle/>
              <a:p>
                <a:r>
                  <a:rPr lang="en-US" sz="2500" dirty="0" smtClean="0">
                    <a:solidFill>
                      <a:schemeClr val="bg1"/>
                    </a:solidFill>
                    <a:latin typeface="FFF Tusj Bold"/>
                    <a:cs typeface="FFF Tusj Bold"/>
                  </a:rPr>
                  <a:t>Spring Boot</a:t>
                </a:r>
                <a:endParaRPr lang="en-US" sz="2500" dirty="0">
                  <a:solidFill>
                    <a:schemeClr val="bg1"/>
                  </a:solidFill>
                  <a:latin typeface="FFF Tusj Bold"/>
                  <a:cs typeface="FFF Tusj Bold"/>
                </a:endParaRPr>
              </a:p>
            </p:txBody>
          </p:sp>
        </p:grpSp>
        <p:pic>
          <p:nvPicPr>
            <p:cNvPr id="15" name="Picture 14" descr="Spring-Logos-BOOT-VRT.png"/>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6" name="Group 5"/>
          <p:cNvGrpSpPr/>
          <p:nvPr/>
        </p:nvGrpSpPr>
        <p:grpSpPr>
          <a:xfrm>
            <a:off x="2025947" y="2844249"/>
            <a:ext cx="4812373" cy="833825"/>
            <a:chOff x="1683876" y="2983933"/>
            <a:chExt cx="4812373" cy="833825"/>
          </a:xfrm>
        </p:grpSpPr>
        <p:grpSp>
          <p:nvGrpSpPr>
            <p:cNvPr id="2" name="Group 1"/>
            <p:cNvGrpSpPr/>
            <p:nvPr/>
          </p:nvGrpSpPr>
          <p:grpSpPr>
            <a:xfrm>
              <a:off x="1683876" y="2983933"/>
              <a:ext cx="4812373" cy="833825"/>
              <a:chOff x="4050017" y="684599"/>
              <a:chExt cx="4812373" cy="833825"/>
            </a:xfrm>
          </p:grpSpPr>
          <p:pic>
            <p:nvPicPr>
              <p:cNvPr id="3" name="Picture 2" descr="filled-box10.png"/>
              <p:cNvPicPr>
                <a:picLocks noChangeAspect="1"/>
              </p:cNvPicPr>
              <p:nvPr/>
            </p:nvPicPr>
            <p:blipFill>
              <a:blip r:embed="rId5">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4" name="TextBox 3"/>
              <p:cNvSpPr txBox="1"/>
              <p:nvPr/>
            </p:nvSpPr>
            <p:spPr>
              <a:xfrm>
                <a:off x="5396011" y="862984"/>
                <a:ext cx="2676967" cy="477054"/>
              </a:xfrm>
              <a:prstGeom prst="rect">
                <a:avLst/>
              </a:prstGeom>
              <a:noFill/>
            </p:spPr>
            <p:txBody>
              <a:bodyPr wrap="square" rtlCol="0">
                <a:spAutoFit/>
              </a:bodyPr>
              <a:lstStyle/>
              <a:p>
                <a:r>
                  <a:rPr lang="en-US" sz="2500" dirty="0" smtClean="0">
                    <a:solidFill>
                      <a:schemeClr val="bg1"/>
                    </a:solidFill>
                    <a:latin typeface="FFF Tusj Bold"/>
                    <a:cs typeface="FFF Tusj Bold"/>
                  </a:rPr>
                  <a:t>Spring Batch</a:t>
                </a:r>
                <a:endParaRPr lang="en-US" sz="2500" dirty="0">
                  <a:solidFill>
                    <a:schemeClr val="bg1"/>
                  </a:solidFill>
                  <a:latin typeface="FFF Tusj Bold"/>
                  <a:cs typeface="FFF Tusj Bold"/>
                </a:endParaRPr>
              </a:p>
            </p:txBody>
          </p:sp>
        </p:grpSp>
        <p:pic>
          <p:nvPicPr>
            <p:cNvPr id="5" name="Picture 4" descr="Spring-Logos-BATCH-VRT.png"/>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spTree>
    <p:extLst>
      <p:ext uri="{BB962C8B-B14F-4D97-AF65-F5344CB8AC3E}">
        <p14:creationId xmlns:p14="http://schemas.microsoft.com/office/powerpoint/2010/main" val="3727425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635017" y="912229"/>
            <a:ext cx="7941346" cy="932441"/>
            <a:chOff x="626947" y="329570"/>
            <a:chExt cx="7941346" cy="932441"/>
          </a:xfrm>
        </p:grpSpPr>
        <p:pic>
          <p:nvPicPr>
            <p:cNvPr id="21" name="Picture 20"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6947" y="329570"/>
              <a:ext cx="7941346" cy="932441"/>
            </a:xfrm>
            <a:prstGeom prst="rect">
              <a:avLst/>
            </a:prstGeom>
          </p:spPr>
        </p:pic>
        <p:grpSp>
          <p:nvGrpSpPr>
            <p:cNvPr id="20" name="Group 19"/>
            <p:cNvGrpSpPr/>
            <p:nvPr/>
          </p:nvGrpSpPr>
          <p:grpSpPr>
            <a:xfrm>
              <a:off x="1028839" y="450147"/>
              <a:ext cx="6271760" cy="670450"/>
              <a:chOff x="1028839" y="450147"/>
              <a:chExt cx="6271760" cy="670450"/>
            </a:xfrm>
          </p:grpSpPr>
          <p:sp>
            <p:nvSpPr>
              <p:cNvPr id="18" name="TextBox 17"/>
              <p:cNvSpPr txBox="1"/>
              <p:nvPr/>
            </p:nvSpPr>
            <p:spPr>
              <a:xfrm>
                <a:off x="1768315" y="474266"/>
                <a:ext cx="5532284" cy="646331"/>
              </a:xfrm>
              <a:prstGeom prst="rect">
                <a:avLst/>
              </a:prstGeom>
              <a:noFill/>
            </p:spPr>
            <p:txBody>
              <a:bodyPr wrap="none" rtlCol="0">
                <a:spAutoFit/>
              </a:bodyPr>
              <a:lstStyle/>
              <a:p>
                <a:r>
                  <a:rPr lang="en-US" sz="3600" dirty="0" smtClean="0">
                    <a:solidFill>
                      <a:srgbClr val="FFFFFF"/>
                    </a:solidFill>
                    <a:latin typeface="FFF Tusj Bold"/>
                    <a:cs typeface="FFF Tusj Bold"/>
                  </a:rPr>
                  <a:t>Spring Cloud Data Flow</a:t>
                </a:r>
                <a:endParaRPr lang="en-US" sz="3600" dirty="0">
                  <a:solidFill>
                    <a:srgbClr val="FFFFFF"/>
                  </a:solidFill>
                  <a:latin typeface="FFF Tusj Bold"/>
                  <a:cs typeface="FFF Tusj Bold"/>
                </a:endParaRPr>
              </a:p>
            </p:txBody>
          </p:sp>
          <p:pic>
            <p:nvPicPr>
              <p:cNvPr id="19" name="Picture 18" descr="Spring-Logos-DATA-FLOW-VRT-19.png"/>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9647" t="10780" r="18936" b="44919"/>
              <a:stretch/>
            </p:blipFill>
            <p:spPr>
              <a:xfrm>
                <a:off x="1028839" y="450147"/>
                <a:ext cx="850088" cy="584991"/>
              </a:xfrm>
              <a:prstGeom prst="rect">
                <a:avLst/>
              </a:prstGeom>
            </p:spPr>
          </p:pic>
        </p:grpSp>
      </p:grpSp>
      <p:grpSp>
        <p:nvGrpSpPr>
          <p:cNvPr id="27" name="Group 26"/>
          <p:cNvGrpSpPr/>
          <p:nvPr/>
        </p:nvGrpSpPr>
        <p:grpSpPr>
          <a:xfrm>
            <a:off x="3288591" y="2998039"/>
            <a:ext cx="2566818" cy="1474371"/>
            <a:chOff x="1397286" y="717826"/>
            <a:chExt cx="6349429" cy="3707848"/>
          </a:xfrm>
        </p:grpSpPr>
        <p:grpSp>
          <p:nvGrpSpPr>
            <p:cNvPr id="28" name="Group 27"/>
            <p:cNvGrpSpPr/>
            <p:nvPr/>
          </p:nvGrpSpPr>
          <p:grpSpPr>
            <a:xfrm>
              <a:off x="1397286" y="717826"/>
              <a:ext cx="6349429" cy="3707848"/>
              <a:chOff x="1849262" y="592249"/>
              <a:chExt cx="6349429" cy="3707848"/>
            </a:xfrm>
          </p:grpSpPr>
          <p:pic>
            <p:nvPicPr>
              <p:cNvPr id="44" name="Picture 43"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45" name="TextBox 44"/>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29" name="Group 28"/>
            <p:cNvGrpSpPr/>
            <p:nvPr/>
          </p:nvGrpSpPr>
          <p:grpSpPr>
            <a:xfrm>
              <a:off x="1620411" y="1449303"/>
              <a:ext cx="5513929" cy="883478"/>
              <a:chOff x="2845577" y="3363491"/>
              <a:chExt cx="5965323" cy="883478"/>
            </a:xfrm>
          </p:grpSpPr>
          <p:grpSp>
            <p:nvGrpSpPr>
              <p:cNvPr id="40" name="Group 39"/>
              <p:cNvGrpSpPr/>
              <p:nvPr/>
            </p:nvGrpSpPr>
            <p:grpSpPr>
              <a:xfrm>
                <a:off x="2845577" y="3363491"/>
                <a:ext cx="5965323" cy="883478"/>
                <a:chOff x="2907670" y="3732696"/>
                <a:chExt cx="5965323" cy="883478"/>
              </a:xfrm>
            </p:grpSpPr>
            <p:pic>
              <p:nvPicPr>
                <p:cNvPr id="42" name="Picture 41" descr="filled-box10.png"/>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43" name="TextBox 42"/>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41" name="Picture 40"/>
              <p:cNvPicPr>
                <a:picLocks noChangeAspect="1"/>
              </p:cNvPicPr>
              <p:nvPr/>
            </p:nvPicPr>
            <p:blipFill>
              <a:blip r:embed="rId9"/>
              <a:stretch>
                <a:fillRect/>
              </a:stretch>
            </p:blipFill>
            <p:spPr>
              <a:xfrm>
                <a:off x="3778148" y="3509887"/>
                <a:ext cx="629831" cy="629831"/>
              </a:xfrm>
              <a:prstGeom prst="rect">
                <a:avLst/>
              </a:prstGeom>
            </p:spPr>
          </p:pic>
        </p:grpSp>
        <p:grpSp>
          <p:nvGrpSpPr>
            <p:cNvPr id="30" name="Group 29"/>
            <p:cNvGrpSpPr/>
            <p:nvPr/>
          </p:nvGrpSpPr>
          <p:grpSpPr>
            <a:xfrm>
              <a:off x="1714973" y="2040656"/>
              <a:ext cx="5547971" cy="2071524"/>
              <a:chOff x="1845296" y="1831665"/>
              <a:chExt cx="5547971" cy="2071524"/>
            </a:xfrm>
          </p:grpSpPr>
          <p:grpSp>
            <p:nvGrpSpPr>
              <p:cNvPr id="36" name="Group 35"/>
              <p:cNvGrpSpPr/>
              <p:nvPr/>
            </p:nvGrpSpPr>
            <p:grpSpPr>
              <a:xfrm>
                <a:off x="1845296" y="1831665"/>
                <a:ext cx="5547971" cy="2071524"/>
                <a:chOff x="3495380" y="2033152"/>
                <a:chExt cx="5547971" cy="3520015"/>
              </a:xfrm>
            </p:grpSpPr>
            <p:pic>
              <p:nvPicPr>
                <p:cNvPr id="38" name="Picture 37" descr="filled-box10.png"/>
                <p:cNvPicPr>
                  <a:picLocks noChangeAspect="1"/>
                </p:cNvPicPr>
                <p:nvPr/>
              </p:nvPicPr>
              <p:blipFill>
                <a:blip r:embed="rId7">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39" name="TextBox 38"/>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37" name="Picture 36" descr="Spring-Logos-BOOT-VRT.png"/>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31" name="Group 30"/>
            <p:cNvGrpSpPr/>
            <p:nvPr/>
          </p:nvGrpSpPr>
          <p:grpSpPr>
            <a:xfrm>
              <a:off x="2025947" y="2844249"/>
              <a:ext cx="4812373" cy="833825"/>
              <a:chOff x="1683876" y="2983933"/>
              <a:chExt cx="4812373" cy="833825"/>
            </a:xfrm>
          </p:grpSpPr>
          <p:grpSp>
            <p:nvGrpSpPr>
              <p:cNvPr id="32" name="Group 31"/>
              <p:cNvGrpSpPr/>
              <p:nvPr/>
            </p:nvGrpSpPr>
            <p:grpSpPr>
              <a:xfrm>
                <a:off x="1683876" y="2983933"/>
                <a:ext cx="4812373" cy="833825"/>
                <a:chOff x="4050017" y="684599"/>
                <a:chExt cx="4812373" cy="833825"/>
              </a:xfrm>
            </p:grpSpPr>
            <p:pic>
              <p:nvPicPr>
                <p:cNvPr id="34" name="Picture 33" descr="filled-box10.png"/>
                <p:cNvPicPr>
                  <a:picLocks noChangeAspect="1"/>
                </p:cNvPicPr>
                <p:nvPr/>
              </p:nvPicPr>
              <p:blipFill>
                <a:blip r:embed="rId7">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35" name="TextBox 34"/>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33" name="Picture 32" descr="Spring-Logos-BATCH-VRT.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nvGrpSpPr>
          <p:cNvPr id="65" name="Group 64"/>
          <p:cNvGrpSpPr/>
          <p:nvPr/>
        </p:nvGrpSpPr>
        <p:grpSpPr>
          <a:xfrm>
            <a:off x="6009545" y="2998039"/>
            <a:ext cx="2566818" cy="1474371"/>
            <a:chOff x="1397286" y="717826"/>
            <a:chExt cx="6349429" cy="3707848"/>
          </a:xfrm>
        </p:grpSpPr>
        <p:grpSp>
          <p:nvGrpSpPr>
            <p:cNvPr id="66" name="Group 65"/>
            <p:cNvGrpSpPr/>
            <p:nvPr/>
          </p:nvGrpSpPr>
          <p:grpSpPr>
            <a:xfrm>
              <a:off x="1397286" y="717826"/>
              <a:ext cx="6349429" cy="3707848"/>
              <a:chOff x="1849262" y="592249"/>
              <a:chExt cx="6349429" cy="3707848"/>
            </a:xfrm>
          </p:grpSpPr>
          <p:pic>
            <p:nvPicPr>
              <p:cNvPr id="82" name="Picture 81"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83" name="TextBox 82"/>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67" name="Group 66"/>
            <p:cNvGrpSpPr/>
            <p:nvPr/>
          </p:nvGrpSpPr>
          <p:grpSpPr>
            <a:xfrm>
              <a:off x="1620411" y="1449303"/>
              <a:ext cx="5513929" cy="883478"/>
              <a:chOff x="2845577" y="3363491"/>
              <a:chExt cx="5965323" cy="883478"/>
            </a:xfrm>
          </p:grpSpPr>
          <p:grpSp>
            <p:nvGrpSpPr>
              <p:cNvPr id="78" name="Group 77"/>
              <p:cNvGrpSpPr/>
              <p:nvPr/>
            </p:nvGrpSpPr>
            <p:grpSpPr>
              <a:xfrm>
                <a:off x="2845577" y="3363491"/>
                <a:ext cx="5965323" cy="883478"/>
                <a:chOff x="2907670" y="3732696"/>
                <a:chExt cx="5965323" cy="883478"/>
              </a:xfrm>
            </p:grpSpPr>
            <p:pic>
              <p:nvPicPr>
                <p:cNvPr id="80" name="Picture 79" descr="filled-box10.png"/>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81" name="TextBox 80"/>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79" name="Picture 78"/>
              <p:cNvPicPr>
                <a:picLocks noChangeAspect="1"/>
              </p:cNvPicPr>
              <p:nvPr/>
            </p:nvPicPr>
            <p:blipFill>
              <a:blip r:embed="rId9"/>
              <a:stretch>
                <a:fillRect/>
              </a:stretch>
            </p:blipFill>
            <p:spPr>
              <a:xfrm>
                <a:off x="3778148" y="3509887"/>
                <a:ext cx="629831" cy="629831"/>
              </a:xfrm>
              <a:prstGeom prst="rect">
                <a:avLst/>
              </a:prstGeom>
            </p:spPr>
          </p:pic>
        </p:grpSp>
        <p:grpSp>
          <p:nvGrpSpPr>
            <p:cNvPr id="68" name="Group 67"/>
            <p:cNvGrpSpPr/>
            <p:nvPr/>
          </p:nvGrpSpPr>
          <p:grpSpPr>
            <a:xfrm>
              <a:off x="1714973" y="2040656"/>
              <a:ext cx="5547971" cy="2071524"/>
              <a:chOff x="1845296" y="1831665"/>
              <a:chExt cx="5547971" cy="2071524"/>
            </a:xfrm>
          </p:grpSpPr>
          <p:grpSp>
            <p:nvGrpSpPr>
              <p:cNvPr id="74" name="Group 73"/>
              <p:cNvGrpSpPr/>
              <p:nvPr/>
            </p:nvGrpSpPr>
            <p:grpSpPr>
              <a:xfrm>
                <a:off x="1845296" y="1831665"/>
                <a:ext cx="5547971" cy="2071524"/>
                <a:chOff x="3495380" y="2033152"/>
                <a:chExt cx="5547971" cy="3520015"/>
              </a:xfrm>
            </p:grpSpPr>
            <p:pic>
              <p:nvPicPr>
                <p:cNvPr id="76" name="Picture 75" descr="filled-box10.png"/>
                <p:cNvPicPr>
                  <a:picLocks noChangeAspect="1"/>
                </p:cNvPicPr>
                <p:nvPr/>
              </p:nvPicPr>
              <p:blipFill>
                <a:blip r:embed="rId7">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77" name="TextBox 76"/>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75" name="Picture 74" descr="Spring-Logos-BOOT-VRT.png"/>
              <p:cNvPicPr>
                <a:picLocks noChangeAspect="1"/>
              </p:cNvPicPr>
              <p:nvPr/>
            </p:nvPicPr>
            <p:blipFill rotWithShape="1">
              <a:blip r:embed="rId11">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69" name="Group 68"/>
            <p:cNvGrpSpPr/>
            <p:nvPr/>
          </p:nvGrpSpPr>
          <p:grpSpPr>
            <a:xfrm>
              <a:off x="2025947" y="2844249"/>
              <a:ext cx="4812373" cy="833825"/>
              <a:chOff x="1683876" y="2983933"/>
              <a:chExt cx="4812373" cy="833825"/>
            </a:xfrm>
          </p:grpSpPr>
          <p:grpSp>
            <p:nvGrpSpPr>
              <p:cNvPr id="70" name="Group 69"/>
              <p:cNvGrpSpPr/>
              <p:nvPr/>
            </p:nvGrpSpPr>
            <p:grpSpPr>
              <a:xfrm>
                <a:off x="1683876" y="2983933"/>
                <a:ext cx="4812373" cy="833825"/>
                <a:chOff x="4050017" y="684599"/>
                <a:chExt cx="4812373" cy="833825"/>
              </a:xfrm>
            </p:grpSpPr>
            <p:pic>
              <p:nvPicPr>
                <p:cNvPr id="72" name="Picture 71" descr="filled-box10.png"/>
                <p:cNvPicPr>
                  <a:picLocks noChangeAspect="1"/>
                </p:cNvPicPr>
                <p:nvPr/>
              </p:nvPicPr>
              <p:blipFill>
                <a:blip r:embed="rId7">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73" name="TextBox 72"/>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71" name="Picture 70" descr="Spring-Logos-BATCH-VRT.png"/>
              <p:cNvPicPr>
                <a:picLocks noChangeAspect="1"/>
              </p:cNvPicPr>
              <p:nvPr/>
            </p:nvPicPr>
            <p:blipFill rotWithShape="1">
              <a:blip r:embed="rId14">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nvGrpSpPr>
          <p:cNvPr id="84" name="Group 83"/>
          <p:cNvGrpSpPr/>
          <p:nvPr/>
        </p:nvGrpSpPr>
        <p:grpSpPr>
          <a:xfrm>
            <a:off x="567637" y="2998039"/>
            <a:ext cx="2566818" cy="1474371"/>
            <a:chOff x="1397286" y="717826"/>
            <a:chExt cx="6349429" cy="3707848"/>
          </a:xfrm>
        </p:grpSpPr>
        <p:grpSp>
          <p:nvGrpSpPr>
            <p:cNvPr id="85" name="Group 84"/>
            <p:cNvGrpSpPr/>
            <p:nvPr/>
          </p:nvGrpSpPr>
          <p:grpSpPr>
            <a:xfrm>
              <a:off x="1397286" y="717826"/>
              <a:ext cx="6349429" cy="3707848"/>
              <a:chOff x="1849262" y="592249"/>
              <a:chExt cx="6349429" cy="3707848"/>
            </a:xfrm>
          </p:grpSpPr>
          <p:pic>
            <p:nvPicPr>
              <p:cNvPr id="101" name="Picture 100"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102" name="TextBox 101"/>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86" name="Group 85"/>
            <p:cNvGrpSpPr/>
            <p:nvPr/>
          </p:nvGrpSpPr>
          <p:grpSpPr>
            <a:xfrm>
              <a:off x="1620411" y="1449303"/>
              <a:ext cx="5513929" cy="883478"/>
              <a:chOff x="2845577" y="3363491"/>
              <a:chExt cx="5965323" cy="883478"/>
            </a:xfrm>
          </p:grpSpPr>
          <p:grpSp>
            <p:nvGrpSpPr>
              <p:cNvPr id="97" name="Group 96"/>
              <p:cNvGrpSpPr/>
              <p:nvPr/>
            </p:nvGrpSpPr>
            <p:grpSpPr>
              <a:xfrm>
                <a:off x="2845577" y="3363491"/>
                <a:ext cx="5965323" cy="883478"/>
                <a:chOff x="2907670" y="3732696"/>
                <a:chExt cx="5965323" cy="883478"/>
              </a:xfrm>
            </p:grpSpPr>
            <p:pic>
              <p:nvPicPr>
                <p:cNvPr id="99" name="Picture 98" descr="filled-box10.png"/>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100" name="TextBox 99"/>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98" name="Picture 97"/>
              <p:cNvPicPr>
                <a:picLocks noChangeAspect="1"/>
              </p:cNvPicPr>
              <p:nvPr/>
            </p:nvPicPr>
            <p:blipFill>
              <a:blip r:embed="rId9"/>
              <a:stretch>
                <a:fillRect/>
              </a:stretch>
            </p:blipFill>
            <p:spPr>
              <a:xfrm>
                <a:off x="3778148" y="3509887"/>
                <a:ext cx="629831" cy="629831"/>
              </a:xfrm>
              <a:prstGeom prst="rect">
                <a:avLst/>
              </a:prstGeom>
            </p:spPr>
          </p:pic>
        </p:grpSp>
        <p:grpSp>
          <p:nvGrpSpPr>
            <p:cNvPr id="87" name="Group 86"/>
            <p:cNvGrpSpPr/>
            <p:nvPr/>
          </p:nvGrpSpPr>
          <p:grpSpPr>
            <a:xfrm>
              <a:off x="1714973" y="2040656"/>
              <a:ext cx="5547971" cy="2071524"/>
              <a:chOff x="1845296" y="1831665"/>
              <a:chExt cx="5547971" cy="2071524"/>
            </a:xfrm>
          </p:grpSpPr>
          <p:grpSp>
            <p:nvGrpSpPr>
              <p:cNvPr id="93" name="Group 92"/>
              <p:cNvGrpSpPr/>
              <p:nvPr/>
            </p:nvGrpSpPr>
            <p:grpSpPr>
              <a:xfrm>
                <a:off x="1845296" y="1831665"/>
                <a:ext cx="5547971" cy="2071524"/>
                <a:chOff x="3495380" y="2033152"/>
                <a:chExt cx="5547971" cy="3520015"/>
              </a:xfrm>
            </p:grpSpPr>
            <p:pic>
              <p:nvPicPr>
                <p:cNvPr id="95" name="Picture 94" descr="filled-box10.png"/>
                <p:cNvPicPr>
                  <a:picLocks noChangeAspect="1"/>
                </p:cNvPicPr>
                <p:nvPr/>
              </p:nvPicPr>
              <p:blipFill>
                <a:blip r:embed="rId7">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96" name="TextBox 95"/>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94" name="Picture 93" descr="Spring-Logos-BOOT-VRT.png"/>
              <p:cNvPicPr>
                <a:picLocks noChangeAspect="1"/>
              </p:cNvPicPr>
              <p:nvPr/>
            </p:nvPicPr>
            <p:blipFill rotWithShape="1">
              <a:blip r:embed="rId11">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88" name="Group 87"/>
            <p:cNvGrpSpPr/>
            <p:nvPr/>
          </p:nvGrpSpPr>
          <p:grpSpPr>
            <a:xfrm>
              <a:off x="2025947" y="2844249"/>
              <a:ext cx="4812373" cy="833825"/>
              <a:chOff x="1683876" y="2983933"/>
              <a:chExt cx="4812373" cy="833825"/>
            </a:xfrm>
          </p:grpSpPr>
          <p:grpSp>
            <p:nvGrpSpPr>
              <p:cNvPr id="89" name="Group 88"/>
              <p:cNvGrpSpPr/>
              <p:nvPr/>
            </p:nvGrpSpPr>
            <p:grpSpPr>
              <a:xfrm>
                <a:off x="1683876" y="2983933"/>
                <a:ext cx="4812373" cy="833825"/>
                <a:chOff x="4050017" y="684599"/>
                <a:chExt cx="4812373" cy="833825"/>
              </a:xfrm>
            </p:grpSpPr>
            <p:pic>
              <p:nvPicPr>
                <p:cNvPr id="91" name="Picture 90" descr="filled-box10.png"/>
                <p:cNvPicPr>
                  <a:picLocks noChangeAspect="1"/>
                </p:cNvPicPr>
                <p:nvPr/>
              </p:nvPicPr>
              <p:blipFill>
                <a:blip r:embed="rId7">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92" name="TextBox 91"/>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90" name="Picture 89" descr="Spring-Logos-BATCH-VRT.png"/>
              <p:cNvPicPr>
                <a:picLocks noChangeAspect="1"/>
              </p:cNvPicPr>
              <p:nvPr/>
            </p:nvPicPr>
            <p:blipFill rotWithShape="1">
              <a:blip r:embed="rId14">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nvGrpSpPr>
          <p:cNvPr id="126" name="Group 125"/>
          <p:cNvGrpSpPr/>
          <p:nvPr/>
        </p:nvGrpSpPr>
        <p:grpSpPr>
          <a:xfrm>
            <a:off x="-112529" y="2138128"/>
            <a:ext cx="9380110" cy="553998"/>
            <a:chOff x="-112529" y="2138128"/>
            <a:chExt cx="9380110" cy="553998"/>
          </a:xfrm>
        </p:grpSpPr>
        <p:cxnSp>
          <p:nvCxnSpPr>
            <p:cNvPr id="105" name="Straight Connector 104"/>
            <p:cNvCxnSpPr/>
            <p:nvPr/>
          </p:nvCxnSpPr>
          <p:spPr>
            <a:xfrm flipV="1">
              <a:off x="-112529" y="2162300"/>
              <a:ext cx="9380110" cy="8038"/>
            </a:xfrm>
            <a:prstGeom prst="line">
              <a:avLst/>
            </a:prstGeom>
            <a:ln w="762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0" y="2138128"/>
              <a:ext cx="1864613" cy="553998"/>
            </a:xfrm>
            <a:prstGeom prst="rect">
              <a:avLst/>
            </a:prstGeom>
            <a:noFill/>
          </p:spPr>
          <p:txBody>
            <a:bodyPr wrap="none" rtlCol="0">
              <a:spAutoFit/>
            </a:bodyPr>
            <a:lstStyle/>
            <a:p>
              <a:r>
                <a:rPr lang="en-US" sz="3000" dirty="0" smtClean="0">
                  <a:solidFill>
                    <a:srgbClr val="FFFFFF"/>
                  </a:solidFill>
                  <a:latin typeface="FFF Tusj Bold"/>
                  <a:cs typeface="FFF Tusj Bold"/>
                </a:rPr>
                <a:t>Platform</a:t>
              </a:r>
              <a:endParaRPr lang="en-US" sz="3000" dirty="0">
                <a:solidFill>
                  <a:srgbClr val="FFFFFF"/>
                </a:solidFill>
                <a:latin typeface="FFF Tusj Bold"/>
                <a:cs typeface="FFF Tusj Bold"/>
              </a:endParaRPr>
            </a:p>
          </p:txBody>
        </p:sp>
      </p:grpSp>
      <p:grpSp>
        <p:nvGrpSpPr>
          <p:cNvPr id="127" name="Group 126"/>
          <p:cNvGrpSpPr/>
          <p:nvPr/>
        </p:nvGrpSpPr>
        <p:grpSpPr>
          <a:xfrm>
            <a:off x="1868154" y="1789851"/>
            <a:ext cx="5457841" cy="1286590"/>
            <a:chOff x="1868154" y="1789851"/>
            <a:chExt cx="5457841" cy="1286590"/>
          </a:xfrm>
        </p:grpSpPr>
        <p:cxnSp>
          <p:nvCxnSpPr>
            <p:cNvPr id="115" name="Straight Connector 114"/>
            <p:cNvCxnSpPr/>
            <p:nvPr/>
          </p:nvCxnSpPr>
          <p:spPr>
            <a:xfrm>
              <a:off x="1868154" y="2535138"/>
              <a:ext cx="5457841" cy="0"/>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4573492" y="2535138"/>
              <a:ext cx="0" cy="526718"/>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7308669" y="2549723"/>
              <a:ext cx="0" cy="526718"/>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887842" y="2549723"/>
              <a:ext cx="0" cy="526718"/>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4573492" y="1789851"/>
              <a:ext cx="0" cy="745287"/>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7768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146888" y="1880521"/>
            <a:ext cx="2850224" cy="1249497"/>
            <a:chOff x="1165708" y="2515104"/>
            <a:chExt cx="2850224" cy="1249497"/>
          </a:xfrm>
        </p:grpSpPr>
        <p:pic>
          <p:nvPicPr>
            <p:cNvPr id="110" name="Picture 109"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708" y="2515104"/>
              <a:ext cx="2850224" cy="1249497"/>
            </a:xfrm>
            <a:prstGeom prst="rect">
              <a:avLst/>
            </a:prstGeom>
          </p:spPr>
        </p:pic>
        <p:sp>
          <p:nvSpPr>
            <p:cNvPr id="111" name="TextBox 110"/>
            <p:cNvSpPr txBox="1"/>
            <p:nvPr/>
          </p:nvSpPr>
          <p:spPr>
            <a:xfrm>
              <a:off x="1325089" y="2662799"/>
              <a:ext cx="2531462" cy="954107"/>
            </a:xfrm>
            <a:prstGeom prst="rect">
              <a:avLst/>
            </a:prstGeom>
            <a:noFill/>
          </p:spPr>
          <p:txBody>
            <a:bodyPr wrap="none" rtlCol="0">
              <a:spAutoFit/>
            </a:bodyPr>
            <a:lstStyle/>
            <a:p>
              <a:pPr algn="ctr"/>
              <a:r>
                <a:rPr lang="en-US" sz="2800" dirty="0" smtClean="0">
                  <a:solidFill>
                    <a:schemeClr val="bg1"/>
                  </a:solidFill>
                  <a:latin typeface="FFF Tusj Bold"/>
                  <a:cs typeface="FFF Tusj Bold"/>
                </a:rPr>
                <a:t>Spring Cloud</a:t>
              </a:r>
            </a:p>
            <a:p>
              <a:pPr algn="ctr"/>
              <a:r>
                <a:rPr lang="en-US" sz="2800" dirty="0" smtClean="0">
                  <a:solidFill>
                    <a:schemeClr val="bg1"/>
                  </a:solidFill>
                  <a:latin typeface="FFF Tusj Bold"/>
                  <a:cs typeface="FFF Tusj Bold"/>
                </a:rPr>
                <a:t>Data Flow</a:t>
              </a:r>
              <a:endParaRPr lang="en-US" sz="2800" dirty="0">
                <a:solidFill>
                  <a:schemeClr val="bg1"/>
                </a:solidFill>
                <a:latin typeface="FFF Tusj Bold"/>
                <a:cs typeface="FFF Tusj Bold"/>
              </a:endParaRPr>
            </a:p>
          </p:txBody>
        </p:sp>
      </p:grpSp>
      <p:grpSp>
        <p:nvGrpSpPr>
          <p:cNvPr id="8" name="Group 7"/>
          <p:cNvGrpSpPr/>
          <p:nvPr/>
        </p:nvGrpSpPr>
        <p:grpSpPr>
          <a:xfrm>
            <a:off x="505764" y="3459885"/>
            <a:ext cx="8132472" cy="1509133"/>
            <a:chOff x="360210" y="3263217"/>
            <a:chExt cx="8132472" cy="1509133"/>
          </a:xfrm>
        </p:grpSpPr>
        <p:grpSp>
          <p:nvGrpSpPr>
            <p:cNvPr id="65" name="Group 64"/>
            <p:cNvGrpSpPr/>
            <p:nvPr/>
          </p:nvGrpSpPr>
          <p:grpSpPr>
            <a:xfrm>
              <a:off x="360210" y="3297979"/>
              <a:ext cx="2566817" cy="1474371"/>
              <a:chOff x="1397286" y="717826"/>
              <a:chExt cx="6349429" cy="3707848"/>
            </a:xfrm>
          </p:grpSpPr>
          <p:grpSp>
            <p:nvGrpSpPr>
              <p:cNvPr id="66" name="Group 65"/>
              <p:cNvGrpSpPr/>
              <p:nvPr/>
            </p:nvGrpSpPr>
            <p:grpSpPr>
              <a:xfrm>
                <a:off x="1397286" y="717826"/>
                <a:ext cx="6349429" cy="3707848"/>
                <a:chOff x="1849262" y="592249"/>
                <a:chExt cx="6349429" cy="3707848"/>
              </a:xfrm>
            </p:grpSpPr>
            <p:pic>
              <p:nvPicPr>
                <p:cNvPr id="82" name="Picture 81"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83" name="TextBox 82"/>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67" name="Group 66"/>
              <p:cNvGrpSpPr/>
              <p:nvPr/>
            </p:nvGrpSpPr>
            <p:grpSpPr>
              <a:xfrm>
                <a:off x="1620411" y="1449303"/>
                <a:ext cx="5513929" cy="883478"/>
                <a:chOff x="2845577" y="3363491"/>
                <a:chExt cx="5965323" cy="883478"/>
              </a:xfrm>
            </p:grpSpPr>
            <p:grpSp>
              <p:nvGrpSpPr>
                <p:cNvPr id="78" name="Group 77"/>
                <p:cNvGrpSpPr/>
                <p:nvPr/>
              </p:nvGrpSpPr>
              <p:grpSpPr>
                <a:xfrm>
                  <a:off x="2845577" y="3363491"/>
                  <a:ext cx="5965323" cy="883478"/>
                  <a:chOff x="2907670" y="3732696"/>
                  <a:chExt cx="5965323" cy="883478"/>
                </a:xfrm>
              </p:grpSpPr>
              <p:pic>
                <p:nvPicPr>
                  <p:cNvPr id="80" name="Picture 79" descr="filled-box10.png"/>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81" name="TextBox 80"/>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79" name="Picture 78"/>
                <p:cNvPicPr>
                  <a:picLocks noChangeAspect="1"/>
                </p:cNvPicPr>
                <p:nvPr/>
              </p:nvPicPr>
              <p:blipFill>
                <a:blip r:embed="rId7"/>
                <a:stretch>
                  <a:fillRect/>
                </a:stretch>
              </p:blipFill>
              <p:spPr>
                <a:xfrm>
                  <a:off x="3778148" y="3509887"/>
                  <a:ext cx="629831" cy="629831"/>
                </a:xfrm>
                <a:prstGeom prst="rect">
                  <a:avLst/>
                </a:prstGeom>
              </p:spPr>
            </p:pic>
          </p:grpSp>
          <p:grpSp>
            <p:nvGrpSpPr>
              <p:cNvPr id="68" name="Group 67"/>
              <p:cNvGrpSpPr/>
              <p:nvPr/>
            </p:nvGrpSpPr>
            <p:grpSpPr>
              <a:xfrm>
                <a:off x="1714973" y="2040656"/>
                <a:ext cx="5547971" cy="2071524"/>
                <a:chOff x="1845296" y="1831665"/>
                <a:chExt cx="5547971" cy="2071524"/>
              </a:xfrm>
            </p:grpSpPr>
            <p:grpSp>
              <p:nvGrpSpPr>
                <p:cNvPr id="74" name="Group 73"/>
                <p:cNvGrpSpPr/>
                <p:nvPr/>
              </p:nvGrpSpPr>
              <p:grpSpPr>
                <a:xfrm>
                  <a:off x="1845296" y="1831665"/>
                  <a:ext cx="5547971" cy="2071524"/>
                  <a:chOff x="3495380" y="2033152"/>
                  <a:chExt cx="5547971" cy="3520015"/>
                </a:xfrm>
              </p:grpSpPr>
              <p:pic>
                <p:nvPicPr>
                  <p:cNvPr id="76" name="Picture 75" descr="filled-box10.png"/>
                  <p:cNvPicPr>
                    <a:picLocks noChangeAspect="1"/>
                  </p:cNvPicPr>
                  <p:nvPr/>
                </p:nvPicPr>
                <p:blipFill>
                  <a:blip r:embed="rId5">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77" name="TextBox 76"/>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75" name="Picture 74" descr="Spring-Logos-BOOT-VRT.png"/>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69" name="Group 68"/>
              <p:cNvGrpSpPr/>
              <p:nvPr/>
            </p:nvGrpSpPr>
            <p:grpSpPr>
              <a:xfrm>
                <a:off x="2025947" y="2844249"/>
                <a:ext cx="4812373" cy="833825"/>
                <a:chOff x="1683876" y="2983933"/>
                <a:chExt cx="4812373" cy="833825"/>
              </a:xfrm>
            </p:grpSpPr>
            <p:grpSp>
              <p:nvGrpSpPr>
                <p:cNvPr id="70" name="Group 69"/>
                <p:cNvGrpSpPr/>
                <p:nvPr/>
              </p:nvGrpSpPr>
              <p:grpSpPr>
                <a:xfrm>
                  <a:off x="1683876" y="2983933"/>
                  <a:ext cx="4812373" cy="833825"/>
                  <a:chOff x="4050017" y="684599"/>
                  <a:chExt cx="4812373" cy="833825"/>
                </a:xfrm>
              </p:grpSpPr>
              <p:pic>
                <p:nvPicPr>
                  <p:cNvPr id="72" name="Picture 71" descr="filled-box10.png"/>
                  <p:cNvPicPr>
                    <a:picLocks noChangeAspect="1"/>
                  </p:cNvPicPr>
                  <p:nvPr/>
                </p:nvPicPr>
                <p:blipFill>
                  <a:blip r:embed="rId5">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73" name="TextBox 72"/>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71" name="Picture 70" descr="Spring-Logos-BATCH-VRT.png"/>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nvGrpSpPr>
            <p:cNvPr id="112" name="Group 111"/>
            <p:cNvGrpSpPr/>
            <p:nvPr/>
          </p:nvGrpSpPr>
          <p:grpSpPr>
            <a:xfrm>
              <a:off x="3143038" y="3276991"/>
              <a:ext cx="2566817" cy="1474371"/>
              <a:chOff x="1397286" y="717826"/>
              <a:chExt cx="6349429" cy="3707848"/>
            </a:xfrm>
          </p:grpSpPr>
          <p:grpSp>
            <p:nvGrpSpPr>
              <p:cNvPr id="113" name="Group 112"/>
              <p:cNvGrpSpPr/>
              <p:nvPr/>
            </p:nvGrpSpPr>
            <p:grpSpPr>
              <a:xfrm>
                <a:off x="1397286" y="717826"/>
                <a:ext cx="6349429" cy="3707848"/>
                <a:chOff x="1849262" y="592249"/>
                <a:chExt cx="6349429" cy="3707848"/>
              </a:xfrm>
            </p:grpSpPr>
            <p:pic>
              <p:nvPicPr>
                <p:cNvPr id="136" name="Picture 135"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137" name="TextBox 136"/>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114" name="Group 113"/>
              <p:cNvGrpSpPr/>
              <p:nvPr/>
            </p:nvGrpSpPr>
            <p:grpSpPr>
              <a:xfrm>
                <a:off x="1620411" y="1449303"/>
                <a:ext cx="5513929" cy="883478"/>
                <a:chOff x="2845577" y="3363491"/>
                <a:chExt cx="5965323" cy="883478"/>
              </a:xfrm>
            </p:grpSpPr>
            <p:grpSp>
              <p:nvGrpSpPr>
                <p:cNvPr id="132" name="Group 131"/>
                <p:cNvGrpSpPr/>
                <p:nvPr/>
              </p:nvGrpSpPr>
              <p:grpSpPr>
                <a:xfrm>
                  <a:off x="2845577" y="3363491"/>
                  <a:ext cx="5965323" cy="883478"/>
                  <a:chOff x="2907670" y="3732696"/>
                  <a:chExt cx="5965323" cy="883478"/>
                </a:xfrm>
              </p:grpSpPr>
              <p:pic>
                <p:nvPicPr>
                  <p:cNvPr id="134" name="Picture 133" descr="filled-box10.png"/>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135" name="TextBox 134"/>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133" name="Picture 132"/>
                <p:cNvPicPr>
                  <a:picLocks noChangeAspect="1"/>
                </p:cNvPicPr>
                <p:nvPr/>
              </p:nvPicPr>
              <p:blipFill>
                <a:blip r:embed="rId7"/>
                <a:stretch>
                  <a:fillRect/>
                </a:stretch>
              </p:blipFill>
              <p:spPr>
                <a:xfrm>
                  <a:off x="3778148" y="3509887"/>
                  <a:ext cx="629831" cy="629831"/>
                </a:xfrm>
                <a:prstGeom prst="rect">
                  <a:avLst/>
                </a:prstGeom>
              </p:spPr>
            </p:pic>
          </p:grpSp>
          <p:grpSp>
            <p:nvGrpSpPr>
              <p:cNvPr id="116" name="Group 115"/>
              <p:cNvGrpSpPr/>
              <p:nvPr/>
            </p:nvGrpSpPr>
            <p:grpSpPr>
              <a:xfrm>
                <a:off x="1714973" y="2040656"/>
                <a:ext cx="5547971" cy="2071524"/>
                <a:chOff x="1845296" y="1831665"/>
                <a:chExt cx="5547971" cy="2071524"/>
              </a:xfrm>
            </p:grpSpPr>
            <p:grpSp>
              <p:nvGrpSpPr>
                <p:cNvPr id="128" name="Group 127"/>
                <p:cNvGrpSpPr/>
                <p:nvPr/>
              </p:nvGrpSpPr>
              <p:grpSpPr>
                <a:xfrm>
                  <a:off x="1845296" y="1831665"/>
                  <a:ext cx="5547971" cy="2071524"/>
                  <a:chOff x="3495380" y="2033152"/>
                  <a:chExt cx="5547971" cy="3520015"/>
                </a:xfrm>
              </p:grpSpPr>
              <p:pic>
                <p:nvPicPr>
                  <p:cNvPr id="130" name="Picture 129" descr="filled-box10.png"/>
                  <p:cNvPicPr>
                    <a:picLocks noChangeAspect="1"/>
                  </p:cNvPicPr>
                  <p:nvPr/>
                </p:nvPicPr>
                <p:blipFill>
                  <a:blip r:embed="rId5">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131" name="TextBox 130"/>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129" name="Picture 128" descr="Spring-Logos-BOOT-VRT.png"/>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117" name="Group 116"/>
              <p:cNvGrpSpPr/>
              <p:nvPr/>
            </p:nvGrpSpPr>
            <p:grpSpPr>
              <a:xfrm>
                <a:off x="2025947" y="2844249"/>
                <a:ext cx="4812373" cy="833825"/>
                <a:chOff x="1683876" y="2983933"/>
                <a:chExt cx="4812373" cy="833825"/>
              </a:xfrm>
            </p:grpSpPr>
            <p:grpSp>
              <p:nvGrpSpPr>
                <p:cNvPr id="118" name="Group 117"/>
                <p:cNvGrpSpPr/>
                <p:nvPr/>
              </p:nvGrpSpPr>
              <p:grpSpPr>
                <a:xfrm>
                  <a:off x="1683876" y="2983933"/>
                  <a:ext cx="4812373" cy="833825"/>
                  <a:chOff x="4050017" y="684599"/>
                  <a:chExt cx="4812373" cy="833825"/>
                </a:xfrm>
              </p:grpSpPr>
              <p:pic>
                <p:nvPicPr>
                  <p:cNvPr id="123" name="Picture 122" descr="filled-box10.png"/>
                  <p:cNvPicPr>
                    <a:picLocks noChangeAspect="1"/>
                  </p:cNvPicPr>
                  <p:nvPr/>
                </p:nvPicPr>
                <p:blipFill>
                  <a:blip r:embed="rId5">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124" name="TextBox 123"/>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122" name="Picture 121" descr="Spring-Logos-BATCH-VRT.png"/>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nvGrpSpPr>
            <p:cNvPr id="138" name="Group 137"/>
            <p:cNvGrpSpPr/>
            <p:nvPr/>
          </p:nvGrpSpPr>
          <p:grpSpPr>
            <a:xfrm>
              <a:off x="5925865" y="3263217"/>
              <a:ext cx="2566817" cy="1474371"/>
              <a:chOff x="1397286" y="717826"/>
              <a:chExt cx="6349429" cy="3707848"/>
            </a:xfrm>
          </p:grpSpPr>
          <p:grpSp>
            <p:nvGrpSpPr>
              <p:cNvPr id="139" name="Group 138"/>
              <p:cNvGrpSpPr/>
              <p:nvPr/>
            </p:nvGrpSpPr>
            <p:grpSpPr>
              <a:xfrm>
                <a:off x="1397286" y="717826"/>
                <a:ext cx="6349429" cy="3707848"/>
                <a:chOff x="1849262" y="592249"/>
                <a:chExt cx="6349429" cy="3707848"/>
              </a:xfrm>
            </p:grpSpPr>
            <p:pic>
              <p:nvPicPr>
                <p:cNvPr id="155" name="Picture 154"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49262" y="592249"/>
                  <a:ext cx="6349429" cy="3707848"/>
                </a:xfrm>
                <a:prstGeom prst="rect">
                  <a:avLst/>
                </a:prstGeom>
              </p:spPr>
            </p:pic>
            <p:sp>
              <p:nvSpPr>
                <p:cNvPr id="156" name="TextBox 155"/>
                <p:cNvSpPr txBox="1"/>
                <p:nvPr/>
              </p:nvSpPr>
              <p:spPr>
                <a:xfrm>
                  <a:off x="2222653" y="863704"/>
                  <a:ext cx="2074634" cy="619213"/>
                </a:xfrm>
                <a:prstGeom prst="rect">
                  <a:avLst/>
                </a:prstGeom>
                <a:noFill/>
              </p:spPr>
              <p:txBody>
                <a:bodyPr wrap="none" rtlCol="0">
                  <a:spAutoFit/>
                </a:bodyPr>
                <a:lstStyle/>
                <a:p>
                  <a:r>
                    <a:rPr lang="en-US" sz="1000" dirty="0" smtClean="0">
                      <a:solidFill>
                        <a:schemeClr val="bg1"/>
                      </a:solidFill>
                      <a:latin typeface="FFF Tusj Bold"/>
                      <a:cs typeface="FFF Tusj Bold"/>
                    </a:rPr>
                    <a:t>Container</a:t>
                  </a:r>
                  <a:endParaRPr lang="en-US" sz="1000" dirty="0">
                    <a:solidFill>
                      <a:schemeClr val="bg1"/>
                    </a:solidFill>
                    <a:latin typeface="FFF Tusj Bold"/>
                    <a:cs typeface="FFF Tusj Bold"/>
                  </a:endParaRPr>
                </a:p>
              </p:txBody>
            </p:sp>
          </p:grpSp>
          <p:grpSp>
            <p:nvGrpSpPr>
              <p:cNvPr id="140" name="Group 139"/>
              <p:cNvGrpSpPr/>
              <p:nvPr/>
            </p:nvGrpSpPr>
            <p:grpSpPr>
              <a:xfrm>
                <a:off x="1620411" y="1449303"/>
                <a:ext cx="5513929" cy="883478"/>
                <a:chOff x="2845577" y="3363491"/>
                <a:chExt cx="5965323" cy="883478"/>
              </a:xfrm>
            </p:grpSpPr>
            <p:grpSp>
              <p:nvGrpSpPr>
                <p:cNvPr id="151" name="Group 150"/>
                <p:cNvGrpSpPr/>
                <p:nvPr/>
              </p:nvGrpSpPr>
              <p:grpSpPr>
                <a:xfrm>
                  <a:off x="2845577" y="3363491"/>
                  <a:ext cx="5965323" cy="883478"/>
                  <a:chOff x="2907670" y="3732696"/>
                  <a:chExt cx="5965323" cy="883478"/>
                </a:xfrm>
              </p:grpSpPr>
              <p:pic>
                <p:nvPicPr>
                  <p:cNvPr id="153" name="Picture 152" descr="filled-box10.png"/>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907670" y="3732696"/>
                    <a:ext cx="5965323" cy="883478"/>
                  </a:xfrm>
                  <a:prstGeom prst="rect">
                    <a:avLst/>
                  </a:prstGeom>
                </p:spPr>
              </p:pic>
              <p:sp>
                <p:nvSpPr>
                  <p:cNvPr id="154" name="TextBox 153"/>
                  <p:cNvSpPr txBox="1"/>
                  <p:nvPr/>
                </p:nvSpPr>
                <p:spPr>
                  <a:xfrm>
                    <a:off x="4703008" y="3935905"/>
                    <a:ext cx="3617240" cy="619213"/>
                  </a:xfrm>
                  <a:prstGeom prst="rect">
                    <a:avLst/>
                  </a:prstGeom>
                  <a:noFill/>
                </p:spPr>
                <p:txBody>
                  <a:bodyPr wrap="none" rtlCol="0">
                    <a:spAutoFit/>
                  </a:bodyPr>
                  <a:lstStyle/>
                  <a:p>
                    <a:r>
                      <a:rPr lang="en-US" sz="1000" dirty="0" smtClean="0">
                        <a:solidFill>
                          <a:schemeClr val="bg1"/>
                        </a:solidFill>
                        <a:latin typeface="FFF Tusj Bold"/>
                        <a:cs typeface="FFF Tusj Bold"/>
                      </a:rPr>
                      <a:t>Spring Cloud Task</a:t>
                    </a:r>
                    <a:endParaRPr lang="en-US" sz="1000" dirty="0">
                      <a:solidFill>
                        <a:schemeClr val="bg1"/>
                      </a:solidFill>
                      <a:latin typeface="FFF Tusj Bold"/>
                      <a:cs typeface="FFF Tusj Bold"/>
                    </a:endParaRPr>
                  </a:p>
                </p:txBody>
              </p:sp>
            </p:grpSp>
            <p:pic>
              <p:nvPicPr>
                <p:cNvPr id="152" name="Picture 151"/>
                <p:cNvPicPr>
                  <a:picLocks noChangeAspect="1"/>
                </p:cNvPicPr>
                <p:nvPr/>
              </p:nvPicPr>
              <p:blipFill>
                <a:blip r:embed="rId7"/>
                <a:stretch>
                  <a:fillRect/>
                </a:stretch>
              </p:blipFill>
              <p:spPr>
                <a:xfrm>
                  <a:off x="3778148" y="3509887"/>
                  <a:ext cx="629831" cy="629831"/>
                </a:xfrm>
                <a:prstGeom prst="rect">
                  <a:avLst/>
                </a:prstGeom>
              </p:spPr>
            </p:pic>
          </p:grpSp>
          <p:grpSp>
            <p:nvGrpSpPr>
              <p:cNvPr id="141" name="Group 140"/>
              <p:cNvGrpSpPr/>
              <p:nvPr/>
            </p:nvGrpSpPr>
            <p:grpSpPr>
              <a:xfrm>
                <a:off x="1714973" y="2040656"/>
                <a:ext cx="5547971" cy="2071524"/>
                <a:chOff x="1845296" y="1831665"/>
                <a:chExt cx="5547971" cy="2071524"/>
              </a:xfrm>
            </p:grpSpPr>
            <p:grpSp>
              <p:nvGrpSpPr>
                <p:cNvPr id="147" name="Group 146"/>
                <p:cNvGrpSpPr/>
                <p:nvPr/>
              </p:nvGrpSpPr>
              <p:grpSpPr>
                <a:xfrm>
                  <a:off x="1845296" y="1831665"/>
                  <a:ext cx="5547971" cy="2071524"/>
                  <a:chOff x="3495380" y="2033152"/>
                  <a:chExt cx="5547971" cy="3520015"/>
                </a:xfrm>
              </p:grpSpPr>
              <p:pic>
                <p:nvPicPr>
                  <p:cNvPr id="149" name="Picture 148" descr="filled-box10.png"/>
                  <p:cNvPicPr>
                    <a:picLocks noChangeAspect="1"/>
                  </p:cNvPicPr>
                  <p:nvPr/>
                </p:nvPicPr>
                <p:blipFill>
                  <a:blip r:embed="rId5">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5380" y="2033152"/>
                    <a:ext cx="5547971" cy="3520015"/>
                  </a:xfrm>
                  <a:prstGeom prst="rect">
                    <a:avLst/>
                  </a:prstGeom>
                </p:spPr>
              </p:pic>
              <p:sp>
                <p:nvSpPr>
                  <p:cNvPr id="150" name="TextBox 149"/>
                  <p:cNvSpPr txBox="1"/>
                  <p:nvPr/>
                </p:nvSpPr>
                <p:spPr>
                  <a:xfrm>
                    <a:off x="5313105" y="2574343"/>
                    <a:ext cx="2360134" cy="1052191"/>
                  </a:xfrm>
                  <a:prstGeom prst="rect">
                    <a:avLst/>
                  </a:prstGeom>
                  <a:noFill/>
                </p:spPr>
                <p:txBody>
                  <a:bodyPr wrap="none" rtlCol="0">
                    <a:spAutoFit/>
                  </a:bodyPr>
                  <a:lstStyle/>
                  <a:p>
                    <a:r>
                      <a:rPr lang="en-US" sz="1000" dirty="0" smtClean="0">
                        <a:solidFill>
                          <a:schemeClr val="bg1"/>
                        </a:solidFill>
                        <a:latin typeface="FFF Tusj Bold"/>
                        <a:cs typeface="FFF Tusj Bold"/>
                      </a:rPr>
                      <a:t>Spring Boot</a:t>
                    </a:r>
                    <a:endParaRPr lang="en-US" sz="1000" dirty="0">
                      <a:solidFill>
                        <a:schemeClr val="bg1"/>
                      </a:solidFill>
                      <a:latin typeface="FFF Tusj Bold"/>
                      <a:cs typeface="FFF Tusj Bold"/>
                    </a:endParaRPr>
                  </a:p>
                </p:txBody>
              </p:sp>
            </p:grpSp>
            <p:pic>
              <p:nvPicPr>
                <p:cNvPr id="148" name="Picture 147" descr="Spring-Logos-BOOT-VRT.png"/>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21796" t="7402" r="25401" b="44809"/>
                <a:stretch/>
              </p:blipFill>
              <p:spPr>
                <a:xfrm>
                  <a:off x="2559939" y="2140839"/>
                  <a:ext cx="651772" cy="562756"/>
                </a:xfrm>
                <a:prstGeom prst="rect">
                  <a:avLst/>
                </a:prstGeom>
              </p:spPr>
            </p:pic>
          </p:grpSp>
          <p:grpSp>
            <p:nvGrpSpPr>
              <p:cNvPr id="142" name="Group 141"/>
              <p:cNvGrpSpPr/>
              <p:nvPr/>
            </p:nvGrpSpPr>
            <p:grpSpPr>
              <a:xfrm>
                <a:off x="2025947" y="2844249"/>
                <a:ext cx="4812373" cy="833825"/>
                <a:chOff x="1683876" y="2983933"/>
                <a:chExt cx="4812373" cy="833825"/>
              </a:xfrm>
            </p:grpSpPr>
            <p:grpSp>
              <p:nvGrpSpPr>
                <p:cNvPr id="143" name="Group 142"/>
                <p:cNvGrpSpPr/>
                <p:nvPr/>
              </p:nvGrpSpPr>
              <p:grpSpPr>
                <a:xfrm>
                  <a:off x="1683876" y="2983933"/>
                  <a:ext cx="4812373" cy="833825"/>
                  <a:chOff x="4050017" y="684599"/>
                  <a:chExt cx="4812373" cy="833825"/>
                </a:xfrm>
              </p:grpSpPr>
              <p:pic>
                <p:nvPicPr>
                  <p:cNvPr id="145" name="Picture 144" descr="filled-box10.png"/>
                  <p:cNvPicPr>
                    <a:picLocks noChangeAspect="1"/>
                  </p:cNvPicPr>
                  <p:nvPr/>
                </p:nvPicPr>
                <p:blipFill>
                  <a:blip r:embed="rId5">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0017" y="684599"/>
                    <a:ext cx="4812373" cy="833825"/>
                  </a:xfrm>
                  <a:prstGeom prst="rect">
                    <a:avLst/>
                  </a:prstGeom>
                </p:spPr>
              </p:pic>
              <p:sp>
                <p:nvSpPr>
                  <p:cNvPr id="146" name="TextBox 145"/>
                  <p:cNvSpPr txBox="1"/>
                  <p:nvPr/>
                </p:nvSpPr>
                <p:spPr>
                  <a:xfrm>
                    <a:off x="5396011" y="862983"/>
                    <a:ext cx="2676968" cy="619213"/>
                  </a:xfrm>
                  <a:prstGeom prst="rect">
                    <a:avLst/>
                  </a:prstGeom>
                  <a:noFill/>
                </p:spPr>
                <p:txBody>
                  <a:bodyPr wrap="square" rtlCol="0">
                    <a:spAutoFit/>
                  </a:bodyPr>
                  <a:lstStyle/>
                  <a:p>
                    <a:r>
                      <a:rPr lang="en-US" sz="1000" dirty="0" smtClean="0">
                        <a:solidFill>
                          <a:schemeClr val="bg1"/>
                        </a:solidFill>
                        <a:latin typeface="FFF Tusj Bold"/>
                        <a:cs typeface="FFF Tusj Bold"/>
                      </a:rPr>
                      <a:t>Spring Batch</a:t>
                    </a:r>
                    <a:endParaRPr lang="en-US" sz="1000" dirty="0">
                      <a:solidFill>
                        <a:schemeClr val="bg1"/>
                      </a:solidFill>
                      <a:latin typeface="FFF Tusj Bold"/>
                      <a:cs typeface="FFF Tusj Bold"/>
                    </a:endParaRPr>
                  </a:p>
                </p:txBody>
              </p:sp>
            </p:grpSp>
            <p:pic>
              <p:nvPicPr>
                <p:cNvPr id="144" name="Picture 143" descr="Spring-Logos-BATCH-VRT.png"/>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b="44327"/>
                <a:stretch/>
              </p:blipFill>
              <p:spPr>
                <a:xfrm>
                  <a:off x="1832238" y="3077589"/>
                  <a:ext cx="1197632" cy="636099"/>
                </a:xfrm>
                <a:prstGeom prst="rect">
                  <a:avLst/>
                </a:prstGeom>
              </p:spPr>
            </p:pic>
          </p:grpSp>
        </p:grpSp>
      </p:grpSp>
      <p:grpSp>
        <p:nvGrpSpPr>
          <p:cNvPr id="32" name="Group 31"/>
          <p:cNvGrpSpPr/>
          <p:nvPr/>
        </p:nvGrpSpPr>
        <p:grpSpPr>
          <a:xfrm>
            <a:off x="2960773" y="1381929"/>
            <a:ext cx="2847086" cy="557996"/>
            <a:chOff x="2960773" y="1381929"/>
            <a:chExt cx="2847086" cy="557996"/>
          </a:xfrm>
        </p:grpSpPr>
        <p:cxnSp>
          <p:nvCxnSpPr>
            <p:cNvPr id="10" name="Straight Connector 9"/>
            <p:cNvCxnSpPr/>
            <p:nvPr/>
          </p:nvCxnSpPr>
          <p:spPr>
            <a:xfrm>
              <a:off x="2960773" y="1631789"/>
              <a:ext cx="2847086"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787716" y="1383056"/>
              <a:ext cx="0" cy="248733"/>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2979338" y="1381929"/>
              <a:ext cx="35218" cy="24986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0330" y="1641314"/>
              <a:ext cx="0" cy="298611"/>
            </a:xfrm>
            <a:prstGeom prst="straightConnector1">
              <a:avLst/>
            </a:prstGeom>
            <a:ln w="38100" cmpd="sng">
              <a:solidFill>
                <a:srgbClr val="FFFFFF"/>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1908330" y="131305"/>
            <a:ext cx="5327341" cy="1251751"/>
            <a:chOff x="1908330" y="131305"/>
            <a:chExt cx="5327341" cy="1251751"/>
          </a:xfrm>
        </p:grpSpPr>
        <p:grpSp>
          <p:nvGrpSpPr>
            <p:cNvPr id="7" name="Group 6"/>
            <p:cNvGrpSpPr/>
            <p:nvPr/>
          </p:nvGrpSpPr>
          <p:grpSpPr>
            <a:xfrm>
              <a:off x="1908330" y="131305"/>
              <a:ext cx="5327341" cy="1251751"/>
              <a:chOff x="598524" y="495571"/>
              <a:chExt cx="5327341" cy="1251751"/>
            </a:xfrm>
          </p:grpSpPr>
          <p:grpSp>
            <p:nvGrpSpPr>
              <p:cNvPr id="4" name="Group 3"/>
              <p:cNvGrpSpPr/>
              <p:nvPr/>
            </p:nvGrpSpPr>
            <p:grpSpPr>
              <a:xfrm>
                <a:off x="598524" y="496698"/>
                <a:ext cx="2175321" cy="1249497"/>
                <a:chOff x="778783" y="659600"/>
                <a:chExt cx="2175321" cy="1249497"/>
              </a:xfrm>
            </p:grpSpPr>
            <p:pic>
              <p:nvPicPr>
                <p:cNvPr id="104" name="Picture 103"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8783" y="659600"/>
                  <a:ext cx="2175321" cy="1249497"/>
                </a:xfrm>
                <a:prstGeom prst="rect">
                  <a:avLst/>
                </a:prstGeom>
              </p:spPr>
            </p:pic>
            <p:sp>
              <p:nvSpPr>
                <p:cNvPr id="2" name="TextBox 1"/>
                <p:cNvSpPr txBox="1"/>
                <p:nvPr/>
              </p:nvSpPr>
              <p:spPr>
                <a:xfrm>
                  <a:off x="1299621" y="1022738"/>
                  <a:ext cx="1133644" cy="523220"/>
                </a:xfrm>
                <a:prstGeom prst="rect">
                  <a:avLst/>
                </a:prstGeom>
                <a:noFill/>
              </p:spPr>
              <p:txBody>
                <a:bodyPr wrap="none" rtlCol="0">
                  <a:spAutoFit/>
                </a:bodyPr>
                <a:lstStyle/>
                <a:p>
                  <a:r>
                    <a:rPr lang="en-US" sz="2800" dirty="0" smtClean="0">
                      <a:solidFill>
                        <a:schemeClr val="bg1"/>
                      </a:solidFill>
                      <a:latin typeface="FFF Tusj Bold"/>
                      <a:cs typeface="FFF Tusj Bold"/>
                    </a:rPr>
                    <a:t>SFTP</a:t>
                  </a:r>
                  <a:endParaRPr lang="en-US" sz="2800" dirty="0">
                    <a:solidFill>
                      <a:schemeClr val="bg1"/>
                    </a:solidFill>
                    <a:latin typeface="FFF Tusj Bold"/>
                    <a:cs typeface="FFF Tusj Bold"/>
                  </a:endParaRPr>
                </a:p>
              </p:txBody>
            </p:sp>
          </p:grpSp>
          <p:grpSp>
            <p:nvGrpSpPr>
              <p:cNvPr id="5" name="Group 4"/>
              <p:cNvGrpSpPr/>
              <p:nvPr/>
            </p:nvGrpSpPr>
            <p:grpSpPr>
              <a:xfrm>
                <a:off x="3074510" y="495571"/>
                <a:ext cx="2851355" cy="1251751"/>
                <a:chOff x="4367160" y="659600"/>
                <a:chExt cx="2851355" cy="1251751"/>
              </a:xfrm>
            </p:grpSpPr>
            <p:pic>
              <p:nvPicPr>
                <p:cNvPr id="108" name="Picture 107" descr="filled-box3.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160" y="659600"/>
                  <a:ext cx="2851355" cy="1251751"/>
                </a:xfrm>
                <a:prstGeom prst="rect">
                  <a:avLst/>
                </a:prstGeom>
              </p:spPr>
            </p:pic>
            <p:sp>
              <p:nvSpPr>
                <p:cNvPr id="3" name="TextBox 2"/>
                <p:cNvSpPr txBox="1"/>
                <p:nvPr/>
              </p:nvSpPr>
              <p:spPr>
                <a:xfrm>
                  <a:off x="4809235" y="887418"/>
                  <a:ext cx="1967205" cy="796115"/>
                </a:xfrm>
                <a:prstGeom prst="rect">
                  <a:avLst/>
                </a:prstGeom>
                <a:noFill/>
              </p:spPr>
              <p:txBody>
                <a:bodyPr wrap="none" rtlCol="0">
                  <a:spAutoFit/>
                </a:bodyPr>
                <a:lstStyle/>
                <a:p>
                  <a:pPr algn="ctr">
                    <a:lnSpc>
                      <a:spcPct val="80000"/>
                    </a:lnSpc>
                  </a:pPr>
                  <a:r>
                    <a:rPr lang="en-US" sz="2800" dirty="0" smtClean="0">
                      <a:solidFill>
                        <a:srgbClr val="FFFFFF"/>
                      </a:solidFill>
                      <a:latin typeface="FFF Tusj Bold"/>
                      <a:cs typeface="FFF Tusj Bold"/>
                    </a:rPr>
                    <a:t>Task </a:t>
                  </a:r>
                </a:p>
                <a:p>
                  <a:pPr algn="ctr">
                    <a:lnSpc>
                      <a:spcPct val="80000"/>
                    </a:lnSpc>
                  </a:pPr>
                  <a:r>
                    <a:rPr lang="en-US" sz="2800" dirty="0" smtClean="0">
                      <a:solidFill>
                        <a:srgbClr val="FFFFFF"/>
                      </a:solidFill>
                      <a:latin typeface="FFF Tusj Bold"/>
                      <a:cs typeface="FFF Tusj Bold"/>
                    </a:rPr>
                    <a:t>Launcher</a:t>
                  </a:r>
                  <a:endParaRPr lang="en-US" sz="2800" dirty="0">
                    <a:solidFill>
                      <a:srgbClr val="FFFFFF"/>
                    </a:solidFill>
                    <a:latin typeface="FFF Tusj Bold"/>
                    <a:cs typeface="FFF Tusj Bold"/>
                  </a:endParaRPr>
                </a:p>
              </p:txBody>
            </p:sp>
          </p:grpSp>
        </p:grpSp>
        <p:cxnSp>
          <p:nvCxnSpPr>
            <p:cNvPr id="47" name="Straight Arrow Connector 46"/>
            <p:cNvCxnSpPr/>
            <p:nvPr/>
          </p:nvCxnSpPr>
          <p:spPr>
            <a:xfrm>
              <a:off x="3868575" y="793716"/>
              <a:ext cx="618304" cy="8355"/>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5755265" y="721032"/>
            <a:ext cx="1692670" cy="1884516"/>
            <a:chOff x="5755265" y="721032"/>
            <a:chExt cx="1692670" cy="1884516"/>
          </a:xfrm>
        </p:grpSpPr>
        <p:cxnSp>
          <p:nvCxnSpPr>
            <p:cNvPr id="13" name="Straight Connector 12"/>
            <p:cNvCxnSpPr/>
            <p:nvPr/>
          </p:nvCxnSpPr>
          <p:spPr>
            <a:xfrm>
              <a:off x="7431135" y="721032"/>
              <a:ext cx="0" cy="1884516"/>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008454" y="734472"/>
              <a:ext cx="43948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755265" y="2587081"/>
              <a:ext cx="1675870"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788067" y="3051889"/>
            <a:ext cx="5531311" cy="515936"/>
            <a:chOff x="1788067" y="3051889"/>
            <a:chExt cx="5531311" cy="515936"/>
          </a:xfrm>
        </p:grpSpPr>
        <p:cxnSp>
          <p:nvCxnSpPr>
            <p:cNvPr id="23" name="Straight Connector 22"/>
            <p:cNvCxnSpPr/>
            <p:nvPr/>
          </p:nvCxnSpPr>
          <p:spPr>
            <a:xfrm>
              <a:off x="1788067" y="3291840"/>
              <a:ext cx="5531311" cy="0"/>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572211" y="3051889"/>
              <a:ext cx="0" cy="239951"/>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808205" y="3291840"/>
              <a:ext cx="0" cy="275985"/>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572211" y="3276709"/>
              <a:ext cx="0" cy="275985"/>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7301311" y="3272148"/>
              <a:ext cx="0" cy="275985"/>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79614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7" name="Rectangle 6"/>
          <p:cNvSpPr/>
          <p:nvPr/>
        </p:nvSpPr>
        <p:spPr>
          <a:xfrm rot="20766988">
            <a:off x="544390" y="-1605460"/>
            <a:ext cx="17199221" cy="7848302"/>
          </a:xfrm>
          <a:prstGeom prst="rect">
            <a:avLst/>
          </a:prstGeom>
        </p:spPr>
        <p:txBody>
          <a:bodyPr wrap="square">
            <a:spAutoFit/>
          </a:bodyPr>
          <a:lstStyle/>
          <a:p>
            <a:r>
              <a:rPr lang="en-US" i="1" dirty="0" smtClean="0">
                <a:solidFill>
                  <a:srgbClr val="689956"/>
                </a:solidFill>
                <a:latin typeface="Menlo Regular"/>
                <a:cs typeface="Menlo Regular"/>
              </a:rPr>
              <a:t>/</a:t>
            </a:r>
            <a:r>
              <a:rPr lang="en-US" i="1" dirty="0">
                <a:solidFill>
                  <a:srgbClr val="689956"/>
                </a:solidFill>
                <a:latin typeface="Menlo Regular"/>
                <a:cs typeface="Menlo Regular"/>
              </a:rPr>
              <a:t>**</a:t>
            </a:r>
            <a:br>
              <a:rPr lang="en-US" i="1" dirty="0">
                <a:solidFill>
                  <a:srgbClr val="689956"/>
                </a:solidFill>
                <a:latin typeface="Menlo Regular"/>
                <a:cs typeface="Menlo Regular"/>
              </a:rPr>
            </a:br>
            <a:r>
              <a:rPr lang="en-US" i="1" dirty="0">
                <a:solidFill>
                  <a:srgbClr val="689956"/>
                </a:solidFill>
                <a:latin typeface="Menlo Regular"/>
                <a:cs typeface="Menlo Regular"/>
              </a:rPr>
              <a:t> * </a:t>
            </a:r>
            <a:r>
              <a:rPr lang="en-US" b="1" i="1" dirty="0">
                <a:solidFill>
                  <a:srgbClr val="689956"/>
                </a:solidFill>
                <a:latin typeface="Menlo Regular"/>
                <a:cs typeface="Menlo Regular"/>
              </a:rPr>
              <a:t>@author </a:t>
            </a:r>
            <a:r>
              <a:rPr lang="en-US" i="1" dirty="0">
                <a:solidFill>
                  <a:srgbClr val="689956"/>
                </a:solidFill>
                <a:latin typeface="Menlo Regular"/>
                <a:cs typeface="Menlo Regular"/>
              </a:rPr>
              <a:t>Michael Minella</a:t>
            </a:r>
            <a:br>
              <a:rPr lang="en-US" i="1" dirty="0">
                <a:solidFill>
                  <a:srgbClr val="689956"/>
                </a:solidFill>
                <a:latin typeface="Menlo Regular"/>
                <a:cs typeface="Menlo Regular"/>
              </a:rPr>
            </a:br>
            <a:r>
              <a:rPr lang="en-US" i="1" dirty="0">
                <a:solidFill>
                  <a:srgbClr val="689956"/>
                </a:solidFill>
                <a:latin typeface="Menlo Regular"/>
                <a:cs typeface="Menlo Regular"/>
              </a:rPr>
              <a:t> */</a:t>
            </a:r>
            <a:br>
              <a:rPr lang="en-US" i="1" dirty="0">
                <a:solidFill>
                  <a:srgbClr val="689956"/>
                </a:solidFill>
                <a:latin typeface="Menlo Regular"/>
                <a:cs typeface="Menlo Regular"/>
              </a:rPr>
            </a:br>
            <a:r>
              <a:rPr lang="en-US" dirty="0" smtClean="0">
                <a:solidFill>
                  <a:srgbClr val="BABB50"/>
                </a:solidFill>
                <a:latin typeface="Menlo Regular"/>
                <a:cs typeface="Menlo Regular"/>
              </a:rPr>
              <a:t>@</a:t>
            </a:r>
            <a:r>
              <a:rPr lang="en-US" dirty="0" err="1">
                <a:solidFill>
                  <a:srgbClr val="BABB50"/>
                </a:solidFill>
                <a:latin typeface="Menlo Regular"/>
                <a:cs typeface="Menlo Regular"/>
              </a:rPr>
              <a:t>EnableBatchProcessing</a:t>
            </a:r>
            <a:r>
              <a:rPr lang="en-US" dirty="0">
                <a:solidFill>
                  <a:srgbClr val="BABB50"/>
                </a:solidFill>
                <a:latin typeface="Menlo Regular"/>
                <a:cs typeface="Menlo Regular"/>
              </a:rPr>
              <a:t/>
            </a:r>
            <a:br>
              <a:rPr lang="en-US" dirty="0">
                <a:solidFill>
                  <a:srgbClr val="BABB50"/>
                </a:solidFill>
                <a:latin typeface="Menlo Regular"/>
                <a:cs typeface="Menlo Regular"/>
              </a:rPr>
            </a:br>
            <a:r>
              <a:rPr lang="en-US" dirty="0">
                <a:solidFill>
                  <a:srgbClr val="BABB50"/>
                </a:solidFill>
                <a:latin typeface="Menlo Regular"/>
                <a:cs typeface="Menlo Regular"/>
              </a:rPr>
              <a:t>@Configuration</a:t>
            </a:r>
            <a:br>
              <a:rPr lang="en-US" dirty="0">
                <a:solidFill>
                  <a:srgbClr val="BABB50"/>
                </a:solidFill>
                <a:latin typeface="Menlo Regular"/>
                <a:cs typeface="Menlo Regular"/>
              </a:rPr>
            </a:br>
            <a:r>
              <a:rPr lang="en-US" dirty="0">
                <a:solidFill>
                  <a:srgbClr val="A6693E"/>
                </a:solidFill>
                <a:latin typeface="Menlo Regular"/>
                <a:cs typeface="Menlo Regular"/>
              </a:rPr>
              <a:t>public class </a:t>
            </a:r>
            <a:r>
              <a:rPr lang="en-US" dirty="0" err="1">
                <a:solidFill>
                  <a:srgbClr val="A0AEC6"/>
                </a:solidFill>
                <a:latin typeface="Menlo Regular"/>
                <a:cs typeface="Menlo Regular"/>
              </a:rPr>
              <a:t>BatchConfiguration</a:t>
            </a:r>
            <a:r>
              <a:rPr lang="en-US" dirty="0">
                <a:solidFill>
                  <a:srgbClr val="A0AEC6"/>
                </a:solidFill>
                <a:latin typeface="Menlo Regular"/>
                <a:cs typeface="Menlo Regular"/>
              </a:rPr>
              <a:t> {</a:t>
            </a:r>
            <a:r>
              <a:rPr lang="en-US" dirty="0">
                <a:latin typeface="Menlo Regular"/>
                <a:cs typeface="Menlo Regular"/>
              </a:rPr>
              <a:t/>
            </a:r>
            <a:br>
              <a:rPr lang="en-US" dirty="0">
                <a:latin typeface="Menlo Regular"/>
                <a:cs typeface="Menlo Regular"/>
              </a:rPr>
            </a:br>
            <a:r>
              <a:rPr lang="en-US" dirty="0">
                <a:latin typeface="Menlo Regular"/>
                <a:cs typeface="Menlo Regular"/>
              </a:rPr>
              <a:t/>
            </a:r>
            <a:br>
              <a:rPr lang="en-US" dirty="0">
                <a:latin typeface="Menlo Regular"/>
                <a:cs typeface="Menlo Regular"/>
              </a:rPr>
            </a:br>
            <a:r>
              <a:rPr lang="en-US" dirty="0">
                <a:solidFill>
                  <a:srgbClr val="BABB50"/>
                </a:solidFill>
                <a:latin typeface="Menlo Regular"/>
                <a:cs typeface="Menlo Regular"/>
              </a:rPr>
              <a:t>   </a:t>
            </a:r>
            <a:r>
              <a:rPr lang="en-US" dirty="0">
                <a:solidFill>
                  <a:srgbClr val="BABB50"/>
                </a:solidFill>
                <a:latin typeface="Menlo Regular"/>
                <a:cs typeface="Menlo Regular"/>
              </a:rPr>
              <a:t>@</a:t>
            </a:r>
            <a:r>
              <a:rPr lang="en-US" dirty="0" err="1">
                <a:solidFill>
                  <a:srgbClr val="BABB50"/>
                </a:solidFill>
                <a:latin typeface="Menlo Regular"/>
                <a:cs typeface="Menlo Regular"/>
              </a:rPr>
              <a:t>Autowired</a:t>
            </a:r>
            <a:r>
              <a:rPr lang="en-US" dirty="0">
                <a:solidFill>
                  <a:srgbClr val="BABB50"/>
                </a:solidFill>
                <a:latin typeface="Menlo Regular"/>
                <a:cs typeface="Menlo Regular"/>
              </a:rPr>
              <a:t/>
            </a:r>
            <a:br>
              <a:rPr lang="en-US" dirty="0">
                <a:solidFill>
                  <a:srgbClr val="BABB50"/>
                </a:solidFill>
                <a:latin typeface="Menlo Regular"/>
                <a:cs typeface="Menlo Regular"/>
              </a:rPr>
            </a:br>
            <a:r>
              <a:rPr lang="en-US" dirty="0">
                <a:latin typeface="Menlo Regular"/>
                <a:cs typeface="Menlo Regular"/>
              </a:rPr>
              <a:t>   </a:t>
            </a:r>
            <a:r>
              <a:rPr lang="en-US" dirty="0">
                <a:solidFill>
                  <a:srgbClr val="A6693E"/>
                </a:solidFill>
                <a:latin typeface="Menlo Regular"/>
                <a:cs typeface="Menlo Regular"/>
              </a:rPr>
              <a:t>private</a:t>
            </a:r>
            <a:r>
              <a:rPr lang="en-US" dirty="0">
                <a:latin typeface="Menlo Regular"/>
                <a:cs typeface="Menlo Regular"/>
              </a:rPr>
              <a:t> </a:t>
            </a:r>
            <a:r>
              <a:rPr lang="en-US" dirty="0" err="1">
                <a:solidFill>
                  <a:srgbClr val="A0AEC6"/>
                </a:solidFill>
                <a:latin typeface="Menlo Regular"/>
                <a:cs typeface="Menlo Regular"/>
              </a:rPr>
              <a:t>JobBuilderFactory</a:t>
            </a:r>
            <a:r>
              <a:rPr lang="en-US" dirty="0">
                <a:solidFill>
                  <a:srgbClr val="A0AEC6"/>
                </a:solidFill>
                <a:latin typeface="Menlo Regular"/>
                <a:cs typeface="Menlo Regular"/>
              </a:rPr>
              <a:t> </a:t>
            </a:r>
            <a:r>
              <a:rPr lang="en-US" dirty="0" err="1">
                <a:solidFill>
                  <a:srgbClr val="785895"/>
                </a:solidFill>
                <a:latin typeface="Menlo Regular"/>
                <a:cs typeface="Menlo Regular"/>
              </a:rPr>
              <a:t>jobBuilderFactory</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r>
            <a:br>
              <a:rPr lang="en-US" dirty="0">
                <a:latin typeface="Menlo Regular"/>
                <a:cs typeface="Menlo Regular"/>
              </a:rPr>
            </a:br>
            <a:r>
              <a:rPr lang="en-US" dirty="0">
                <a:solidFill>
                  <a:srgbClr val="BABB50"/>
                </a:solidFill>
                <a:latin typeface="Menlo Regular"/>
                <a:cs typeface="Menlo Regular"/>
              </a:rPr>
              <a:t>   @</a:t>
            </a:r>
            <a:r>
              <a:rPr lang="en-US" dirty="0" err="1">
                <a:solidFill>
                  <a:srgbClr val="BABB50"/>
                </a:solidFill>
                <a:latin typeface="Menlo Regular"/>
                <a:cs typeface="Menlo Regular"/>
              </a:rPr>
              <a:t>Autowired</a:t>
            </a:r>
            <a:r>
              <a:rPr lang="en-US" dirty="0">
                <a:solidFill>
                  <a:srgbClr val="BABB50"/>
                </a:solidFill>
                <a:latin typeface="Menlo Regular"/>
                <a:cs typeface="Menlo Regular"/>
              </a:rPr>
              <a:t/>
            </a:r>
            <a:br>
              <a:rPr lang="en-US" dirty="0">
                <a:solidFill>
                  <a:srgbClr val="BABB50"/>
                </a:solidFill>
                <a:latin typeface="Menlo Regular"/>
                <a:cs typeface="Menlo Regular"/>
              </a:rPr>
            </a:br>
            <a:r>
              <a:rPr lang="en-US" dirty="0">
                <a:latin typeface="Menlo Regular"/>
                <a:cs typeface="Menlo Regular"/>
              </a:rPr>
              <a:t>   </a:t>
            </a:r>
            <a:r>
              <a:rPr lang="en-US" dirty="0">
                <a:solidFill>
                  <a:srgbClr val="A6693E"/>
                </a:solidFill>
                <a:latin typeface="Menlo Regular"/>
                <a:cs typeface="Menlo Regular"/>
              </a:rPr>
              <a:t>private</a:t>
            </a:r>
            <a:r>
              <a:rPr lang="en-US" dirty="0">
                <a:latin typeface="Menlo Regular"/>
                <a:cs typeface="Menlo Regular"/>
              </a:rPr>
              <a:t> </a:t>
            </a:r>
            <a:r>
              <a:rPr lang="en-US" dirty="0" err="1">
                <a:solidFill>
                  <a:srgbClr val="A0AEC6"/>
                </a:solidFill>
                <a:latin typeface="Menlo Regular"/>
                <a:cs typeface="Menlo Regular"/>
              </a:rPr>
              <a:t>StepBuilderFactory</a:t>
            </a:r>
            <a:r>
              <a:rPr lang="en-US" dirty="0">
                <a:solidFill>
                  <a:srgbClr val="A0AEC6"/>
                </a:solidFill>
                <a:latin typeface="Menlo Regular"/>
                <a:cs typeface="Menlo Regular"/>
              </a:rPr>
              <a:t> </a:t>
            </a:r>
            <a:r>
              <a:rPr lang="en-US" dirty="0" err="1">
                <a:solidFill>
                  <a:srgbClr val="785895"/>
                </a:solidFill>
                <a:latin typeface="Menlo Regular"/>
                <a:cs typeface="Menlo Regular"/>
              </a:rPr>
              <a:t>stepBuilderFactory</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r>
            <a:br>
              <a:rPr lang="en-US" dirty="0">
                <a:latin typeface="Menlo Regular"/>
                <a:cs typeface="Menlo Regular"/>
              </a:rPr>
            </a:br>
            <a:r>
              <a:rPr lang="en-US" dirty="0">
                <a:solidFill>
                  <a:srgbClr val="BABB50"/>
                </a:solidFill>
                <a:latin typeface="Menlo Regular"/>
                <a:cs typeface="Menlo Regular"/>
              </a:rPr>
              <a:t>   @Bean</a:t>
            </a:r>
            <a:br>
              <a:rPr lang="en-US" dirty="0">
                <a:solidFill>
                  <a:srgbClr val="BABB50"/>
                </a:solidFill>
                <a:latin typeface="Menlo Regular"/>
                <a:cs typeface="Menlo Regular"/>
              </a:rPr>
            </a:br>
            <a:r>
              <a:rPr lang="en-US" dirty="0">
                <a:solidFill>
                  <a:srgbClr val="BABB50"/>
                </a:solidFill>
                <a:latin typeface="Menlo Regular"/>
                <a:cs typeface="Menlo Regular"/>
              </a:rPr>
              <a:t>   @</a:t>
            </a:r>
            <a:r>
              <a:rPr lang="en-US" dirty="0" err="1">
                <a:solidFill>
                  <a:srgbClr val="BABB50"/>
                </a:solidFill>
                <a:latin typeface="Menlo Regular"/>
                <a:cs typeface="Menlo Regular"/>
              </a:rPr>
              <a:t>StepScope</a:t>
            </a:r>
            <a:r>
              <a:rPr lang="en-US" dirty="0">
                <a:solidFill>
                  <a:srgbClr val="BABB50"/>
                </a:solidFill>
                <a:latin typeface="Menlo Regular"/>
                <a:cs typeface="Menlo Regular"/>
              </a:rPr>
              <a:t/>
            </a:r>
            <a:br>
              <a:rPr lang="en-US" dirty="0">
                <a:solidFill>
                  <a:srgbClr val="BABB50"/>
                </a:solidFill>
                <a:latin typeface="Menlo Regular"/>
                <a:cs typeface="Menlo Regular"/>
              </a:rPr>
            </a:br>
            <a:r>
              <a:rPr lang="en-US" dirty="0">
                <a:latin typeface="Menlo Regular"/>
                <a:cs typeface="Menlo Regular"/>
              </a:rPr>
              <a:t>   </a:t>
            </a:r>
            <a:r>
              <a:rPr lang="en-US" dirty="0">
                <a:solidFill>
                  <a:srgbClr val="A6693E"/>
                </a:solidFill>
                <a:latin typeface="Menlo Regular"/>
                <a:cs typeface="Menlo Regular"/>
              </a:rPr>
              <a:t>public</a:t>
            </a:r>
            <a:r>
              <a:rPr lang="en-US" dirty="0">
                <a:latin typeface="Menlo Regular"/>
                <a:cs typeface="Menlo Regular"/>
              </a:rPr>
              <a:t> </a:t>
            </a:r>
            <a:r>
              <a:rPr lang="en-US" dirty="0" err="1">
                <a:solidFill>
                  <a:srgbClr val="A0AEC6"/>
                </a:solidFill>
                <a:latin typeface="Menlo Regular"/>
                <a:cs typeface="Menlo Regular"/>
              </a:rPr>
              <a:t>FixedWidthCobolItemReader</a:t>
            </a:r>
            <a:r>
              <a:rPr lang="en-US" dirty="0">
                <a:solidFill>
                  <a:srgbClr val="A0AEC6"/>
                </a:solidFill>
                <a:latin typeface="Menlo Regular"/>
                <a:cs typeface="Menlo Regular"/>
              </a:rPr>
              <a:t>&lt;Store&gt;</a:t>
            </a:r>
            <a:r>
              <a:rPr lang="en-US" dirty="0">
                <a:latin typeface="Menlo Regular"/>
                <a:cs typeface="Menlo Regular"/>
              </a:rPr>
              <a:t> </a:t>
            </a:r>
            <a:r>
              <a:rPr lang="en-US" dirty="0">
                <a:solidFill>
                  <a:srgbClr val="D6914A"/>
                </a:solidFill>
                <a:latin typeface="Menlo Regular"/>
                <a:cs typeface="Menlo Regular"/>
              </a:rPr>
              <a:t>reader</a:t>
            </a:r>
            <a:r>
              <a:rPr lang="en-US" dirty="0">
                <a:solidFill>
                  <a:srgbClr val="A0AEC6"/>
                </a:solidFill>
                <a:latin typeface="Menlo Regular"/>
                <a:cs typeface="Menlo Regular"/>
              </a:rPr>
              <a:t>(</a:t>
            </a:r>
            <a:r>
              <a:rPr lang="en-US" dirty="0">
                <a:solidFill>
                  <a:srgbClr val="BABB50"/>
                </a:solidFill>
                <a:latin typeface="Menlo Regular"/>
                <a:cs typeface="Menlo Regular"/>
              </a:rPr>
              <a:t>@Value</a:t>
            </a:r>
            <a:r>
              <a:rPr lang="en-US" dirty="0">
                <a:solidFill>
                  <a:srgbClr val="A0AEC6"/>
                </a:solidFill>
                <a:latin typeface="Menlo Regular"/>
                <a:cs typeface="Menlo Regular"/>
              </a:rPr>
              <a:t>(</a:t>
            </a:r>
            <a:r>
              <a:rPr lang="en-US" dirty="0">
                <a:solidFill>
                  <a:srgbClr val="689956"/>
                </a:solidFill>
                <a:latin typeface="Menlo Regular"/>
                <a:cs typeface="Menlo Regular"/>
              </a:rPr>
              <a:t>"file:</a:t>
            </a:r>
            <a:r>
              <a:rPr lang="en-US" dirty="0">
                <a:solidFill>
                  <a:srgbClr val="A6693E"/>
                </a:solidFill>
                <a:latin typeface="Menlo Regular"/>
                <a:cs typeface="Menlo Regular"/>
              </a:rPr>
              <a:t>#{</a:t>
            </a:r>
            <a:r>
              <a:rPr lang="en-US" dirty="0" err="1">
                <a:solidFill>
                  <a:srgbClr val="A0AEC6"/>
                </a:solidFill>
                <a:latin typeface="Menlo Regular"/>
                <a:cs typeface="Menlo Regular"/>
              </a:rPr>
              <a:t>jobParameters</a:t>
            </a:r>
            <a:r>
              <a:rPr lang="en-US" dirty="0">
                <a:solidFill>
                  <a:srgbClr val="A0AEC6"/>
                </a:solidFill>
                <a:latin typeface="Menlo Regular"/>
                <a:cs typeface="Menlo Regular"/>
              </a:rPr>
              <a:t>[</a:t>
            </a:r>
            <a:r>
              <a:rPr lang="en-US" dirty="0">
                <a:solidFill>
                  <a:srgbClr val="689956"/>
                </a:solidFill>
                <a:latin typeface="Menlo Regular"/>
                <a:cs typeface="Menlo Regular"/>
              </a:rPr>
              <a:t>'</a:t>
            </a:r>
            <a:r>
              <a:rPr lang="en-US" dirty="0" err="1">
                <a:solidFill>
                  <a:srgbClr val="689956"/>
                </a:solidFill>
                <a:latin typeface="Menlo Regular"/>
                <a:cs typeface="Menlo Regular"/>
              </a:rPr>
              <a:t>localFilePath</a:t>
            </a:r>
            <a:r>
              <a:rPr lang="en-US" dirty="0">
                <a:solidFill>
                  <a:srgbClr val="689956"/>
                </a:solidFill>
                <a:latin typeface="Menlo Regular"/>
                <a:cs typeface="Menlo Regular"/>
              </a:rPr>
              <a:t>'</a:t>
            </a:r>
            <a:r>
              <a:rPr lang="en-US" dirty="0">
                <a:solidFill>
                  <a:srgbClr val="A0AEC6"/>
                </a:solidFill>
                <a:latin typeface="Menlo Regular"/>
                <a:cs typeface="Menlo Regular"/>
              </a:rPr>
              <a:t>]</a:t>
            </a:r>
            <a:r>
              <a:rPr lang="en-US" dirty="0">
                <a:solidFill>
                  <a:srgbClr val="A6693E"/>
                </a:solidFill>
                <a:latin typeface="Menlo Regular"/>
                <a:cs typeface="Menlo Regular"/>
              </a:rPr>
              <a:t>}</a:t>
            </a:r>
            <a:r>
              <a:rPr lang="en-US" dirty="0">
                <a:solidFill>
                  <a:srgbClr val="689956"/>
                </a:solidFill>
                <a:latin typeface="Menlo Regular"/>
                <a:cs typeface="Menlo Regular"/>
              </a:rPr>
              <a:t>"</a:t>
            </a:r>
            <a:r>
              <a:rPr lang="en-US" dirty="0">
                <a:solidFill>
                  <a:srgbClr val="A0AEC6"/>
                </a:solidFill>
                <a:latin typeface="Menlo Regular"/>
                <a:cs typeface="Menlo Regular"/>
              </a:rPr>
              <a:t>) Resource </a:t>
            </a:r>
            <a:r>
              <a:rPr lang="en-US" dirty="0" err="1">
                <a:solidFill>
                  <a:srgbClr val="A0AEC6"/>
                </a:solidFill>
                <a:latin typeface="Menlo Regular"/>
                <a:cs typeface="Menlo Regular"/>
              </a:rPr>
              <a:t>inputFile</a:t>
            </a:r>
            <a:r>
              <a:rPr lang="en-US" dirty="0">
                <a:solidFill>
                  <a:srgbClr val="A6693E"/>
                </a:solidFill>
                <a:latin typeface="Menlo Regular"/>
                <a:cs typeface="Menlo Regular"/>
              </a:rPr>
              <a:t>,</a:t>
            </a:r>
            <a:r>
              <a:rPr lang="en-US" dirty="0">
                <a:latin typeface="Menlo Regular"/>
                <a:cs typeface="Menlo Regular"/>
              </a:rPr>
              <a:t> </a:t>
            </a:r>
            <a:br>
              <a:rPr lang="en-US" dirty="0">
                <a:latin typeface="Menlo Regular"/>
                <a:cs typeface="Menlo Regular"/>
              </a:rPr>
            </a:br>
            <a:r>
              <a:rPr lang="en-US" dirty="0">
                <a:latin typeface="Menlo Regular"/>
                <a:cs typeface="Menlo Regular"/>
              </a:rPr>
              <a:t>                                       </a:t>
            </a:r>
            <a:r>
              <a:rPr lang="en-US" dirty="0">
                <a:solidFill>
                  <a:srgbClr val="BABB50"/>
                </a:solidFill>
                <a:latin typeface="Menlo Regular"/>
                <a:cs typeface="Menlo Regular"/>
              </a:rPr>
              <a:t>@Value</a:t>
            </a:r>
            <a:r>
              <a:rPr lang="en-US" dirty="0">
                <a:solidFill>
                  <a:srgbClr val="A0AEC6"/>
                </a:solidFill>
                <a:latin typeface="Menlo Regular"/>
                <a:cs typeface="Menlo Regular"/>
              </a:rPr>
              <a:t>(</a:t>
            </a:r>
            <a:r>
              <a:rPr lang="en-US" dirty="0">
                <a:solidFill>
                  <a:srgbClr val="689956"/>
                </a:solidFill>
                <a:latin typeface="Menlo Regular"/>
                <a:cs typeface="Menlo Regular"/>
              </a:rPr>
              <a:t>"${</a:t>
            </a:r>
            <a:r>
              <a:rPr lang="en-US" dirty="0" err="1">
                <a:solidFill>
                  <a:srgbClr val="689956"/>
                </a:solidFill>
                <a:latin typeface="Menlo Regular"/>
                <a:cs typeface="Menlo Regular"/>
              </a:rPr>
              <a:t>job.copybook</a:t>
            </a:r>
            <a:r>
              <a:rPr lang="en-US" dirty="0">
                <a:solidFill>
                  <a:srgbClr val="689956"/>
                </a:solidFill>
                <a:latin typeface="Menlo Regular"/>
                <a:cs typeface="Menlo Regular"/>
              </a:rPr>
              <a:t>}"</a:t>
            </a:r>
            <a:r>
              <a:rPr lang="en-US" dirty="0">
                <a:solidFill>
                  <a:srgbClr val="A0AEC6"/>
                </a:solidFill>
                <a:latin typeface="Menlo Regular"/>
                <a:cs typeface="Menlo Regular"/>
              </a:rPr>
              <a:t>) Resource copybook) </a:t>
            </a:r>
            <a:r>
              <a:rPr lang="en-US" dirty="0">
                <a:solidFill>
                  <a:srgbClr val="A6693E"/>
                </a:solidFill>
                <a:latin typeface="Menlo Regular"/>
                <a:cs typeface="Menlo Regular"/>
              </a:rPr>
              <a:t>throws</a:t>
            </a:r>
            <a:r>
              <a:rPr lang="en-US" dirty="0">
                <a:latin typeface="Menlo Regular"/>
                <a:cs typeface="Menlo Regular"/>
              </a:rPr>
              <a:t> </a:t>
            </a:r>
            <a:r>
              <a:rPr lang="en-US" dirty="0">
                <a:solidFill>
                  <a:srgbClr val="A0AEC6"/>
                </a:solidFill>
                <a:latin typeface="Menlo Regular"/>
                <a:cs typeface="Menlo Regular"/>
              </a:rPr>
              <a:t>Exception {</a:t>
            </a:r>
            <a:r>
              <a:rPr lang="en-US" dirty="0">
                <a:latin typeface="Menlo Regular"/>
                <a:cs typeface="Menlo Regular"/>
              </a:rPr>
              <a:t/>
            </a:r>
            <a:br>
              <a:rPr lang="en-US" dirty="0">
                <a:latin typeface="Menlo Regular"/>
                <a:cs typeface="Menlo Regular"/>
              </a:rPr>
            </a:br>
            <a:r>
              <a:rPr lang="en-US" dirty="0">
                <a:latin typeface="Menlo Regular"/>
                <a:cs typeface="Menlo Regular"/>
              </a:rPr>
              <a:t>     </a:t>
            </a:r>
            <a:r>
              <a:rPr lang="en-US" dirty="0">
                <a:solidFill>
                  <a:srgbClr val="A0AEC6"/>
                </a:solidFill>
                <a:latin typeface="Menlo Regular"/>
                <a:cs typeface="Menlo Regular"/>
              </a:rPr>
              <a:t> </a:t>
            </a:r>
            <a:r>
              <a:rPr lang="en-US" dirty="0" err="1">
                <a:solidFill>
                  <a:srgbClr val="A0AEC6"/>
                </a:solidFill>
                <a:latin typeface="Menlo Regular"/>
                <a:cs typeface="Menlo Regular"/>
              </a:rPr>
              <a:t>FixedWidthCobolItemReader</a:t>
            </a:r>
            <a:r>
              <a:rPr lang="en-US" dirty="0">
                <a:solidFill>
                  <a:srgbClr val="A0AEC6"/>
                </a:solidFill>
                <a:latin typeface="Menlo Regular"/>
                <a:cs typeface="Menlo Regular"/>
              </a:rPr>
              <a:t>&lt;Store&gt; </a:t>
            </a:r>
            <a:r>
              <a:rPr lang="en-US" dirty="0" err="1">
                <a:solidFill>
                  <a:srgbClr val="A0AEC6"/>
                </a:solidFill>
                <a:latin typeface="Menlo Regular"/>
                <a:cs typeface="Menlo Regular"/>
              </a:rPr>
              <a:t>itemReader</a:t>
            </a:r>
            <a:r>
              <a:rPr lang="en-US" dirty="0">
                <a:solidFill>
                  <a:srgbClr val="A0AEC6"/>
                </a:solidFill>
                <a:latin typeface="Menlo Regular"/>
                <a:cs typeface="Menlo Regular"/>
              </a:rPr>
              <a:t> = </a:t>
            </a:r>
            <a:r>
              <a:rPr lang="en-US" dirty="0">
                <a:solidFill>
                  <a:srgbClr val="A6693E"/>
                </a:solidFill>
                <a:latin typeface="Menlo Regular"/>
                <a:cs typeface="Menlo Regular"/>
              </a:rPr>
              <a:t>new</a:t>
            </a:r>
            <a:r>
              <a:rPr lang="en-US" dirty="0">
                <a:latin typeface="Menlo Regular"/>
                <a:cs typeface="Menlo Regular"/>
              </a:rPr>
              <a:t> </a:t>
            </a:r>
            <a:r>
              <a:rPr lang="en-US" dirty="0" err="1">
                <a:solidFill>
                  <a:srgbClr val="A0AEC6"/>
                </a:solidFill>
                <a:latin typeface="Menlo Regular"/>
                <a:cs typeface="Menlo Regular"/>
              </a:rPr>
              <a:t>FixedWidthCobolItemReader</a:t>
            </a:r>
            <a:r>
              <a:rPr lang="en-US" dirty="0">
                <a:solidFill>
                  <a:srgbClr val="A0AEC6"/>
                </a:solidFill>
                <a:latin typeface="Menlo Regular"/>
                <a:cs typeface="Menlo Regular"/>
              </a:rPr>
              <a:t>&lt;&gt;(</a:t>
            </a:r>
            <a:r>
              <a:rPr lang="en-US" dirty="0" err="1">
                <a:solidFill>
                  <a:srgbClr val="A0AEC6"/>
                </a:solidFill>
                <a:latin typeface="Menlo Regular"/>
                <a:cs typeface="Menlo Regular"/>
              </a:rPr>
              <a:t>inputFile</a:t>
            </a:r>
            <a:r>
              <a:rPr lang="en-US" dirty="0">
                <a:solidFill>
                  <a:srgbClr val="A6693E"/>
                </a:solidFill>
                <a:latin typeface="Menlo Regular"/>
                <a:cs typeface="Menlo Regular"/>
              </a:rPr>
              <a:t>,</a:t>
            </a:r>
            <a:r>
              <a:rPr lang="en-US" dirty="0">
                <a:latin typeface="Menlo Regular"/>
                <a:cs typeface="Menlo Regular"/>
              </a:rPr>
              <a:t> </a:t>
            </a:r>
            <a:r>
              <a:rPr lang="en-US" dirty="0">
                <a:solidFill>
                  <a:srgbClr val="A0AEC6"/>
                </a:solidFill>
                <a:latin typeface="Menlo Regular"/>
                <a:cs typeface="Menlo Regular"/>
              </a:rPr>
              <a:t>copybook</a:t>
            </a:r>
            <a:r>
              <a:rPr lang="en-US" dirty="0">
                <a:solidFill>
                  <a:srgbClr val="A6693E"/>
                </a:solidFill>
                <a:latin typeface="Menlo Regular"/>
                <a:cs typeface="Menlo Regular"/>
              </a:rPr>
              <a:t>,</a:t>
            </a:r>
            <a:r>
              <a:rPr lang="en-US" dirty="0">
                <a:latin typeface="Menlo Regular"/>
                <a:cs typeface="Menlo Regular"/>
              </a:rPr>
              <a:t> </a:t>
            </a:r>
            <a:r>
              <a:rPr lang="en-US" dirty="0">
                <a:solidFill>
                  <a:srgbClr val="A0AEC6"/>
                </a:solidFill>
                <a:latin typeface="Menlo Regular"/>
                <a:cs typeface="Menlo Regular"/>
              </a:rPr>
              <a:t>line -&gt; {</a:t>
            </a:r>
            <a:br>
              <a:rPr lang="en-US" dirty="0">
                <a:solidFill>
                  <a:srgbClr val="A0AEC6"/>
                </a:solidFill>
                <a:latin typeface="Menlo Regular"/>
                <a:cs typeface="Menlo Regular"/>
              </a:rPr>
            </a:br>
            <a:r>
              <a:rPr lang="en-US" dirty="0">
                <a:latin typeface="Menlo Regular"/>
                <a:cs typeface="Menlo Regular"/>
              </a:rPr>
              <a:t>         </a:t>
            </a:r>
            <a:r>
              <a:rPr lang="en-US" dirty="0">
                <a:solidFill>
                  <a:srgbClr val="A0AEC6"/>
                </a:solidFill>
                <a:latin typeface="Menlo Regular"/>
                <a:cs typeface="Menlo Regular"/>
              </a:rPr>
              <a:t>Store store =</a:t>
            </a:r>
            <a:r>
              <a:rPr lang="en-US" dirty="0">
                <a:latin typeface="Menlo Regular"/>
                <a:cs typeface="Menlo Regular"/>
              </a:rPr>
              <a:t> </a:t>
            </a:r>
            <a:r>
              <a:rPr lang="en-US" dirty="0">
                <a:solidFill>
                  <a:srgbClr val="A6693E"/>
                </a:solidFill>
                <a:latin typeface="Menlo Regular"/>
                <a:cs typeface="Menlo Regular"/>
              </a:rPr>
              <a:t>new</a:t>
            </a:r>
            <a:r>
              <a:rPr lang="en-US" dirty="0">
                <a:latin typeface="Menlo Regular"/>
                <a:cs typeface="Menlo Regular"/>
              </a:rPr>
              <a:t> </a:t>
            </a:r>
            <a:r>
              <a:rPr lang="en-US" dirty="0">
                <a:solidFill>
                  <a:srgbClr val="A0AEC6"/>
                </a:solidFill>
                <a:latin typeface="Menlo Regular"/>
                <a:cs typeface="Menlo Regular"/>
              </a:rPr>
              <a:t>Store()</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r>
            <a:br>
              <a:rPr lang="en-US" dirty="0">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store.setStoreNumber</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"STORE-NO"</a:t>
            </a:r>
            <a:r>
              <a:rPr lang="en-US" dirty="0">
                <a:solidFill>
                  <a:srgbClr val="A0AEC6"/>
                </a:solidFill>
                <a:latin typeface="Menlo Regular"/>
                <a:cs typeface="Menlo Regular"/>
              </a:rPr>
              <a:t>).</a:t>
            </a:r>
            <a:r>
              <a:rPr lang="en-US" dirty="0" err="1">
                <a:solidFill>
                  <a:srgbClr val="A0AEC6"/>
                </a:solidFill>
                <a:latin typeface="Menlo Regular"/>
                <a:cs typeface="Menlo Regular"/>
              </a:rPr>
              <a:t>asInt</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store.setRegionNumber</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"REGION-NO"</a:t>
            </a:r>
            <a:r>
              <a:rPr lang="en-US" dirty="0">
                <a:solidFill>
                  <a:srgbClr val="A0AEC6"/>
                </a:solidFill>
                <a:latin typeface="Menlo Regular"/>
                <a:cs typeface="Menlo Regular"/>
              </a:rPr>
              <a:t>).</a:t>
            </a:r>
            <a:r>
              <a:rPr lang="en-US" dirty="0" err="1">
                <a:solidFill>
                  <a:srgbClr val="A0AEC6"/>
                </a:solidFill>
                <a:latin typeface="Menlo Regular"/>
                <a:cs typeface="Menlo Regular"/>
              </a:rPr>
              <a:t>asInt</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store.setStoreName</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"STORE-NAME"</a:t>
            </a:r>
            <a:r>
              <a:rPr lang="en-US" dirty="0">
                <a:solidFill>
                  <a:srgbClr val="A0AEC6"/>
                </a:solidFill>
                <a:latin typeface="Menlo Regular"/>
                <a:cs typeface="Menlo Regular"/>
              </a:rPr>
              <a:t>).</a:t>
            </a:r>
            <a:r>
              <a:rPr lang="en-US" dirty="0" err="1">
                <a:solidFill>
                  <a:srgbClr val="A0AEC6"/>
                </a:solidFill>
                <a:latin typeface="Menlo Regular"/>
                <a:cs typeface="Menlo Regular"/>
              </a:rPr>
              <a:t>asString</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store.setNewStore</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"NEW-STORE"</a:t>
            </a:r>
            <a:r>
              <a:rPr lang="en-US" dirty="0">
                <a:solidFill>
                  <a:srgbClr val="A0AEC6"/>
                </a:solidFill>
                <a:latin typeface="Menlo Regular"/>
                <a:cs typeface="Menlo Regular"/>
              </a:rPr>
              <a:t>).</a:t>
            </a:r>
            <a:r>
              <a:rPr lang="en-US" dirty="0" err="1">
                <a:solidFill>
                  <a:srgbClr val="A0AEC6"/>
                </a:solidFill>
                <a:latin typeface="Menlo Regular"/>
                <a:cs typeface="Menlo Regular"/>
              </a:rPr>
              <a:t>asString</a:t>
            </a:r>
            <a:r>
              <a:rPr lang="en-US" dirty="0">
                <a:solidFill>
                  <a:srgbClr val="A0AEC6"/>
                </a:solidFill>
                <a:latin typeface="Menlo Regular"/>
                <a:cs typeface="Menlo Regular"/>
              </a:rPr>
              <a:t>().equals(</a:t>
            </a:r>
            <a:r>
              <a:rPr lang="en-US" dirty="0">
                <a:solidFill>
                  <a:srgbClr val="689956"/>
                </a:solidFill>
                <a:latin typeface="Menlo Regular"/>
                <a:cs typeface="Menlo Regular"/>
              </a:rPr>
              <a:t>"Y"</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store.setActiveStore</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"ACTIVE-STORE"</a:t>
            </a:r>
            <a:r>
              <a:rPr lang="en-US" dirty="0">
                <a:solidFill>
                  <a:srgbClr val="A0AEC6"/>
                </a:solidFill>
                <a:latin typeface="Menlo Regular"/>
                <a:cs typeface="Menlo Regular"/>
              </a:rPr>
              <a:t>).</a:t>
            </a:r>
            <a:r>
              <a:rPr lang="en-US" dirty="0" err="1">
                <a:solidFill>
                  <a:srgbClr val="A0AEC6"/>
                </a:solidFill>
                <a:latin typeface="Menlo Regular"/>
                <a:cs typeface="Menlo Regular"/>
              </a:rPr>
              <a:t>asString</a:t>
            </a:r>
            <a:r>
              <a:rPr lang="en-US" dirty="0">
                <a:solidFill>
                  <a:srgbClr val="A0AEC6"/>
                </a:solidFill>
                <a:latin typeface="Menlo Regular"/>
                <a:cs typeface="Menlo Regular"/>
              </a:rPr>
              <a:t>().equals(</a:t>
            </a:r>
            <a:r>
              <a:rPr lang="en-US" dirty="0">
                <a:solidFill>
                  <a:srgbClr val="689956"/>
                </a:solidFill>
                <a:latin typeface="Menlo Regular"/>
                <a:cs typeface="Menlo Regular"/>
              </a:rPr>
              <a:t>"Y"</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err="1">
                <a:solidFill>
                  <a:srgbClr val="A0AEC6"/>
                </a:solidFill>
                <a:latin typeface="Menlo Regular"/>
                <a:cs typeface="Menlo Regular"/>
              </a:rPr>
              <a:t>store.setClosedStore</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"CLOSED-STORE"</a:t>
            </a:r>
            <a:r>
              <a:rPr lang="en-US" dirty="0">
                <a:solidFill>
                  <a:srgbClr val="A0AEC6"/>
                </a:solidFill>
                <a:latin typeface="Menlo Regular"/>
                <a:cs typeface="Menlo Regular"/>
              </a:rPr>
              <a:t>).</a:t>
            </a:r>
            <a:r>
              <a:rPr lang="en-US" dirty="0" err="1">
                <a:solidFill>
                  <a:srgbClr val="A0AEC6"/>
                </a:solidFill>
                <a:latin typeface="Menlo Regular"/>
                <a:cs typeface="Menlo Regular"/>
              </a:rPr>
              <a:t>asString</a:t>
            </a:r>
            <a:r>
              <a:rPr lang="en-US" dirty="0">
                <a:solidFill>
                  <a:srgbClr val="A0AEC6"/>
                </a:solidFill>
                <a:latin typeface="Menlo Regular"/>
                <a:cs typeface="Menlo Regular"/>
              </a:rPr>
              <a:t>().equals(</a:t>
            </a:r>
            <a:r>
              <a:rPr lang="en-US" dirty="0">
                <a:solidFill>
                  <a:srgbClr val="689956"/>
                </a:solidFill>
                <a:latin typeface="Menlo Regular"/>
                <a:cs typeface="Menlo Regular"/>
              </a:rPr>
              <a:t>"Y"</a:t>
            </a:r>
            <a:r>
              <a:rPr lang="en-US" dirty="0">
                <a:solidFill>
                  <a:srgbClr val="A0AEC6"/>
                </a:solidFill>
                <a:latin typeface="Menlo Regular"/>
                <a:cs typeface="Menlo Regular"/>
              </a:rPr>
              <a:t>))</a:t>
            </a:r>
            <a:r>
              <a:rPr lang="en-US" dirty="0">
                <a:solidFill>
                  <a:srgbClr val="A6693E"/>
                </a:solidFill>
                <a:latin typeface="Menlo Regular"/>
                <a:cs typeface="Menlo Regular"/>
              </a:rPr>
              <a:t>;</a:t>
            </a:r>
            <a:br>
              <a:rPr lang="en-US" dirty="0">
                <a:solidFill>
                  <a:srgbClr val="A6693E"/>
                </a:solidFill>
                <a:latin typeface="Menlo Regular"/>
                <a:cs typeface="Menlo Regular"/>
              </a:rPr>
            </a:br>
            <a:r>
              <a:rPr lang="en-US" dirty="0">
                <a:latin typeface="Menlo Regular"/>
                <a:cs typeface="Menlo Regular"/>
              </a:rPr>
              <a:t>        </a:t>
            </a:r>
            <a:r>
              <a:rPr lang="en-US" dirty="0">
                <a:solidFill>
                  <a:srgbClr val="A0AEC6"/>
                </a:solidFill>
                <a:latin typeface="Menlo Regular"/>
                <a:cs typeface="Menlo Regular"/>
              </a:rPr>
              <a:t> </a:t>
            </a:r>
            <a:r>
              <a:rPr lang="en-US" dirty="0" err="1">
                <a:solidFill>
                  <a:srgbClr val="A0AEC6"/>
                </a:solidFill>
                <a:latin typeface="Menlo Regular"/>
                <a:cs typeface="Menlo Regular"/>
              </a:rPr>
              <a:t>store.setDcType</a:t>
            </a:r>
            <a:r>
              <a:rPr lang="en-US" dirty="0">
                <a:solidFill>
                  <a:srgbClr val="A0AEC6"/>
                </a:solidFill>
                <a:latin typeface="Menlo Regular"/>
                <a:cs typeface="Menlo Regular"/>
              </a:rPr>
              <a:t>(</a:t>
            </a:r>
            <a:r>
              <a:rPr lang="en-US" dirty="0" err="1">
                <a:solidFill>
                  <a:srgbClr val="A0AEC6"/>
                </a:solidFill>
                <a:latin typeface="Menlo Regular"/>
                <a:cs typeface="Menlo Regular"/>
              </a:rPr>
              <a:t>line.getFieldValue</a:t>
            </a:r>
            <a:r>
              <a:rPr lang="en-US" dirty="0">
                <a:solidFill>
                  <a:srgbClr val="A0AEC6"/>
                </a:solidFill>
                <a:latin typeface="Menlo Regular"/>
                <a:cs typeface="Menlo Regular"/>
              </a:rPr>
              <a:t>(</a:t>
            </a:r>
            <a:r>
              <a:rPr lang="en-US" dirty="0">
                <a:solidFill>
                  <a:srgbClr val="689956"/>
                </a:solidFill>
                <a:latin typeface="Menlo Regular"/>
                <a:cs typeface="Menlo Regular"/>
              </a:rPr>
              <a:t>"DC-TYPE"</a:t>
            </a:r>
            <a:r>
              <a:rPr lang="en-US" dirty="0">
                <a:solidFill>
                  <a:srgbClr val="A0AEC6"/>
                </a:solidFill>
                <a:latin typeface="Menlo Regular"/>
                <a:cs typeface="Menlo Regular"/>
              </a:rPr>
              <a:t>).</a:t>
            </a:r>
            <a:r>
              <a:rPr lang="en-US" dirty="0" err="1">
                <a:solidFill>
                  <a:srgbClr val="A0AEC6"/>
                </a:solidFill>
                <a:latin typeface="Menlo Regular"/>
                <a:cs typeface="Menlo Regular"/>
              </a:rPr>
              <a:t>asString</a:t>
            </a:r>
            <a:r>
              <a:rPr lang="en-US" dirty="0">
                <a:solidFill>
                  <a:srgbClr val="A0AEC6"/>
                </a:solidFill>
                <a:latin typeface="Menlo Regular"/>
                <a:cs typeface="Menlo Regular"/>
              </a:rPr>
              <a:t>())</a:t>
            </a:r>
            <a:r>
              <a:rPr lang="en-US" dirty="0">
                <a:solidFill>
                  <a:srgbClr val="A0AEC6"/>
                </a:solidFill>
                <a:latin typeface="Menlo Regular"/>
                <a:cs typeface="Menlo Regular"/>
              </a:rPr>
              <a:t>;</a:t>
            </a:r>
            <a:r>
              <a:rPr lang="en-US" dirty="0">
                <a:latin typeface="Menlo Regular"/>
                <a:cs typeface="Menlo Regular"/>
              </a:rPr>
              <a:t/>
            </a:r>
            <a:br>
              <a:rPr lang="en-US" dirty="0">
                <a:latin typeface="Menlo Regular"/>
                <a:cs typeface="Menlo Regular"/>
              </a:rPr>
            </a:br>
            <a:endParaRPr lang="mr-IN" dirty="0">
              <a:latin typeface="Menlo Regular"/>
              <a:cs typeface="Menlo Regular"/>
            </a:endParaRPr>
          </a:p>
        </p:txBody>
      </p:sp>
    </p:spTree>
    <p:extLst>
      <p:ext uri="{BB962C8B-B14F-4D97-AF65-F5344CB8AC3E}">
        <p14:creationId xmlns:p14="http://schemas.microsoft.com/office/powerpoint/2010/main" val="14117609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2637" y="2202418"/>
            <a:ext cx="5738727" cy="738664"/>
          </a:xfrm>
          <a:prstGeom prst="rect">
            <a:avLst/>
          </a:prstGeom>
          <a:noFill/>
        </p:spPr>
        <p:txBody>
          <a:bodyPr wrap="none" rtlCol="0">
            <a:spAutoFit/>
          </a:bodyPr>
          <a:lstStyle/>
          <a:p>
            <a:r>
              <a:rPr lang="en-US" sz="4200" dirty="0" smtClean="0"/>
              <a:t>WHAT AN </a:t>
            </a:r>
            <a:r>
              <a:rPr lang="en-US" sz="4200" dirty="0" smtClean="0">
                <a:solidFill>
                  <a:srgbClr val="800000"/>
                </a:solidFill>
              </a:rPr>
              <a:t>AMAZING</a:t>
            </a:r>
            <a:r>
              <a:rPr lang="en-US" sz="4200" dirty="0" smtClean="0"/>
              <a:t> WEEK!</a:t>
            </a:r>
            <a:endParaRPr lang="en-US" sz="4200" dirty="0"/>
          </a:p>
        </p:txBody>
      </p:sp>
      <p:pic>
        <p:nvPicPr>
          <p:cNvPr id="14" name="Picture 13" descr="PVLG-Riff-Full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019" y="3251210"/>
            <a:ext cx="2061769" cy="1275109"/>
          </a:xfrm>
          <a:prstGeom prst="rect">
            <a:avLst/>
          </a:prstGeom>
        </p:spPr>
      </p:pic>
      <p:pic>
        <p:nvPicPr>
          <p:cNvPr id="15" name="Picture 14" descr="Spring-Logos-BOOT-V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807" y="2760080"/>
            <a:ext cx="2366173" cy="2257368"/>
          </a:xfrm>
          <a:prstGeom prst="rect">
            <a:avLst/>
          </a:prstGeom>
        </p:spPr>
      </p:pic>
      <p:pic>
        <p:nvPicPr>
          <p:cNvPr id="12" name="Picture 11" descr="Spring-Logos-REACTOR-V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84" y="238857"/>
            <a:ext cx="2097749" cy="2001286"/>
          </a:xfrm>
          <a:prstGeom prst="rect">
            <a:avLst/>
          </a:prstGeom>
        </p:spPr>
      </p:pic>
      <p:pic>
        <p:nvPicPr>
          <p:cNvPr id="13" name="Picture 12" descr="PVLG-PivotalContainerService-Full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695" y="890390"/>
            <a:ext cx="3215120" cy="698220"/>
          </a:xfrm>
          <a:prstGeom prst="rect">
            <a:avLst/>
          </a:prstGeom>
        </p:spPr>
      </p:pic>
      <p:grpSp>
        <p:nvGrpSpPr>
          <p:cNvPr id="18" name="Group 17"/>
          <p:cNvGrpSpPr/>
          <p:nvPr/>
        </p:nvGrpSpPr>
        <p:grpSpPr>
          <a:xfrm>
            <a:off x="3226117" y="396135"/>
            <a:ext cx="1574394" cy="1686731"/>
            <a:chOff x="3268129" y="459600"/>
            <a:chExt cx="1574394" cy="1686731"/>
          </a:xfrm>
        </p:grpSpPr>
        <p:pic>
          <p:nvPicPr>
            <p:cNvPr id="16" name="Picture 15"/>
            <p:cNvPicPr>
              <a:picLocks noChangeAspect="1"/>
            </p:cNvPicPr>
            <p:nvPr/>
          </p:nvPicPr>
          <p:blipFill>
            <a:blip r:embed="rId6"/>
            <a:stretch>
              <a:fillRect/>
            </a:stretch>
          </p:blipFill>
          <p:spPr>
            <a:xfrm>
              <a:off x="3359621" y="459600"/>
              <a:ext cx="1391411" cy="1124487"/>
            </a:xfrm>
            <a:prstGeom prst="rect">
              <a:avLst/>
            </a:prstGeom>
          </p:spPr>
        </p:pic>
        <p:sp>
          <p:nvSpPr>
            <p:cNvPr id="17" name="TextBox 16"/>
            <p:cNvSpPr txBox="1"/>
            <p:nvPr/>
          </p:nvSpPr>
          <p:spPr>
            <a:xfrm>
              <a:off x="3268129" y="1592333"/>
              <a:ext cx="1574394" cy="553998"/>
            </a:xfrm>
            <a:prstGeom prst="rect">
              <a:avLst/>
            </a:prstGeom>
            <a:noFill/>
          </p:spPr>
          <p:txBody>
            <a:bodyPr wrap="none" rtlCol="0">
              <a:spAutoFit/>
            </a:bodyPr>
            <a:lstStyle/>
            <a:p>
              <a:r>
                <a:rPr lang="en-US" sz="3000" b="1" dirty="0" err="1" smtClean="0">
                  <a:latin typeface="Arial"/>
                  <a:cs typeface="Arial"/>
                </a:rPr>
                <a:t>Knative</a:t>
              </a:r>
              <a:endParaRPr lang="en-US" sz="3000" b="1" dirty="0">
                <a:latin typeface="Arial"/>
                <a:cs typeface="Arial"/>
              </a:endParaRPr>
            </a:p>
          </p:txBody>
        </p:sp>
      </p:grpSp>
    </p:spTree>
    <p:extLst>
      <p:ext uri="{BB962C8B-B14F-4D97-AF65-F5344CB8AC3E}">
        <p14:creationId xmlns:p14="http://schemas.microsoft.com/office/powerpoint/2010/main" val="2536560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21 at 11.08.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16" y="274414"/>
            <a:ext cx="7431968" cy="4594673"/>
          </a:xfrm>
          <a:prstGeom prst="rect">
            <a:avLst/>
          </a:prstGeom>
        </p:spPr>
      </p:pic>
    </p:spTree>
    <p:extLst>
      <p:ext uri="{BB962C8B-B14F-4D97-AF65-F5344CB8AC3E}">
        <p14:creationId xmlns:p14="http://schemas.microsoft.com/office/powerpoint/2010/main" val="139289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20935" y="601980"/>
            <a:ext cx="5702131" cy="3939540"/>
          </a:xfrm>
          <a:prstGeom prst="rect">
            <a:avLst/>
          </a:prstGeom>
          <a:noFill/>
        </p:spPr>
        <p:txBody>
          <a:bodyPr wrap="none" rtlCol="0">
            <a:spAutoFit/>
          </a:bodyPr>
          <a:lstStyle/>
          <a:p>
            <a:r>
              <a:rPr lang="en-US" sz="25000" dirty="0" smtClean="0">
                <a:solidFill>
                  <a:srgbClr val="800000"/>
                </a:solidFill>
              </a:rPr>
              <a:t>LIES</a:t>
            </a:r>
            <a:endParaRPr lang="en-US" sz="25000" dirty="0">
              <a:solidFill>
                <a:srgbClr val="800000"/>
              </a:solidFill>
            </a:endParaRPr>
          </a:p>
        </p:txBody>
      </p:sp>
    </p:spTree>
    <p:extLst>
      <p:ext uri="{BB962C8B-B14F-4D97-AF65-F5344CB8AC3E}">
        <p14:creationId xmlns:p14="http://schemas.microsoft.com/office/powerpoint/2010/main" val="40186432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portrayal-8918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20491" cy="5173910"/>
          </a:xfrm>
          <a:prstGeom prst="rect">
            <a:avLst/>
          </a:prstGeom>
        </p:spPr>
      </p:pic>
    </p:spTree>
    <p:extLst>
      <p:ext uri="{BB962C8B-B14F-4D97-AF65-F5344CB8AC3E}">
        <p14:creationId xmlns:p14="http://schemas.microsoft.com/office/powerpoint/2010/main" val="17258857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3294" y="594660"/>
            <a:ext cx="4049059" cy="647850"/>
          </a:xfrm>
          <a:prstGeom prst="rect">
            <a:avLst/>
          </a:prstGeom>
        </p:spPr>
      </p:pic>
      <p:pic>
        <p:nvPicPr>
          <p:cNvPr id="6" name="Picture 5" descr="Screen Shot 2018-09-13 at 11.58.44 PM.png"/>
          <p:cNvPicPr>
            <a:picLocks noChangeAspect="1"/>
          </p:cNvPicPr>
          <p:nvPr/>
        </p:nvPicPr>
        <p:blipFill rotWithShape="1">
          <a:blip r:embed="rId4">
            <a:extLst>
              <a:ext uri="{28A0092B-C50C-407E-A947-70E740481C1C}">
                <a14:useLocalDpi xmlns:a14="http://schemas.microsoft.com/office/drawing/2010/main" val="0"/>
              </a:ext>
            </a:extLst>
          </a:blip>
          <a:srcRect l="24772" r="606"/>
          <a:stretch/>
        </p:blipFill>
        <p:spPr>
          <a:xfrm>
            <a:off x="1486647" y="2165804"/>
            <a:ext cx="6120963" cy="1655549"/>
          </a:xfrm>
          <a:prstGeom prst="rect">
            <a:avLst/>
          </a:prstGeom>
        </p:spPr>
      </p:pic>
    </p:spTree>
    <p:extLst>
      <p:ext uri="{BB962C8B-B14F-4D97-AF65-F5344CB8AC3E}">
        <p14:creationId xmlns:p14="http://schemas.microsoft.com/office/powerpoint/2010/main" val="30967722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un_Cloud_1736578.png"/>
          <p:cNvPicPr>
            <a:picLocks noChangeAspect="1"/>
          </p:cNvPicPr>
          <p:nvPr/>
        </p:nvPicPr>
        <p:blipFill rotWithShape="1">
          <a:blip r:embed="rId2">
            <a:alphaModFix amt="20000"/>
            <a:extLst>
              <a:ext uri="{28A0092B-C50C-407E-A947-70E740481C1C}">
                <a14:useLocalDpi xmlns:a14="http://schemas.microsoft.com/office/drawing/2010/main" val="0"/>
              </a:ext>
            </a:extLst>
          </a:blip>
          <a:srcRect b="22846"/>
          <a:stretch/>
        </p:blipFill>
        <p:spPr>
          <a:xfrm>
            <a:off x="-402063" y="-5887"/>
            <a:ext cx="6681809" cy="5155275"/>
          </a:xfrm>
          <a:prstGeom prst="rect">
            <a:avLst/>
          </a:prstGeom>
        </p:spPr>
      </p:pic>
      <p:sp>
        <p:nvSpPr>
          <p:cNvPr id="2" name="TextBox 1"/>
          <p:cNvSpPr txBox="1"/>
          <p:nvPr/>
        </p:nvSpPr>
        <p:spPr>
          <a:xfrm>
            <a:off x="4368869" y="921238"/>
            <a:ext cx="3953186" cy="997196"/>
          </a:xfrm>
          <a:prstGeom prst="rect">
            <a:avLst/>
          </a:prstGeom>
          <a:noFill/>
        </p:spPr>
        <p:txBody>
          <a:bodyPr wrap="none" rtlCol="0">
            <a:spAutoFit/>
          </a:bodyPr>
          <a:lstStyle/>
          <a:p>
            <a:pPr algn="r">
              <a:lnSpc>
                <a:spcPct val="80000"/>
              </a:lnSpc>
            </a:pPr>
            <a:r>
              <a:rPr lang="en-US" sz="3600" dirty="0" smtClean="0"/>
              <a:t>AS WORKLOADS </a:t>
            </a:r>
          </a:p>
          <a:p>
            <a:pPr algn="r">
              <a:lnSpc>
                <a:spcPct val="80000"/>
              </a:lnSpc>
            </a:pPr>
            <a:r>
              <a:rPr lang="en-US" sz="3600" dirty="0" smtClean="0">
                <a:solidFill>
                  <a:srgbClr val="800000"/>
                </a:solidFill>
              </a:rPr>
              <a:t>MOVE TO THE CLOUD</a:t>
            </a:r>
          </a:p>
        </p:txBody>
      </p:sp>
      <p:pic>
        <p:nvPicPr>
          <p:cNvPr id="5" name="Picture 4" descr="noun_Businessman Stopping_968009.png"/>
          <p:cNvPicPr>
            <a:picLocks noChangeAspect="1"/>
          </p:cNvPicPr>
          <p:nvPr/>
        </p:nvPicPr>
        <p:blipFill rotWithShape="1">
          <a:blip r:embed="rId3">
            <a:alphaModFix amt="20000"/>
            <a:extLst>
              <a:ext uri="{28A0092B-C50C-407E-A947-70E740481C1C}">
                <a14:useLocalDpi xmlns:a14="http://schemas.microsoft.com/office/drawing/2010/main" val="0"/>
              </a:ext>
            </a:extLst>
          </a:blip>
          <a:srcRect b="12795"/>
          <a:stretch/>
        </p:blipFill>
        <p:spPr>
          <a:xfrm>
            <a:off x="-2483528" y="1918434"/>
            <a:ext cx="2663927" cy="2323065"/>
          </a:xfrm>
          <a:prstGeom prst="rect">
            <a:avLst/>
          </a:prstGeom>
        </p:spPr>
      </p:pic>
      <p:sp>
        <p:nvSpPr>
          <p:cNvPr id="6" name="TextBox 5"/>
          <p:cNvSpPr txBox="1"/>
          <p:nvPr/>
        </p:nvSpPr>
        <p:spPr>
          <a:xfrm>
            <a:off x="673458" y="921238"/>
            <a:ext cx="3852558" cy="997196"/>
          </a:xfrm>
          <a:prstGeom prst="rect">
            <a:avLst/>
          </a:prstGeom>
          <a:noFill/>
        </p:spPr>
        <p:txBody>
          <a:bodyPr wrap="none" rtlCol="0">
            <a:spAutoFit/>
          </a:bodyPr>
          <a:lstStyle/>
          <a:p>
            <a:pPr>
              <a:lnSpc>
                <a:spcPct val="80000"/>
              </a:lnSpc>
            </a:pPr>
            <a:r>
              <a:rPr lang="en-US" sz="3600" dirty="0" smtClean="0"/>
              <a:t>BATCH PROCESSING</a:t>
            </a:r>
          </a:p>
          <a:p>
            <a:pPr>
              <a:lnSpc>
                <a:spcPct val="80000"/>
              </a:lnSpc>
            </a:pPr>
            <a:r>
              <a:rPr lang="en-US" sz="3600" dirty="0" smtClean="0">
                <a:solidFill>
                  <a:srgbClr val="800000"/>
                </a:solidFill>
              </a:rPr>
              <a:t>FOLLOWS</a:t>
            </a:r>
            <a:endParaRPr lang="en-US" sz="3600" dirty="0">
              <a:solidFill>
                <a:srgbClr val="800000"/>
              </a:solidFill>
            </a:endParaRPr>
          </a:p>
        </p:txBody>
      </p:sp>
    </p:spTree>
    <p:extLst>
      <p:ext uri="{BB962C8B-B14F-4D97-AF65-F5344CB8AC3E}">
        <p14:creationId xmlns:p14="http://schemas.microsoft.com/office/powerpoint/2010/main" val="1478619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63" presetClass="path" presetSubtype="0" accel="50000" decel="50000" fill="hold" nodeType="withEffect">
                                  <p:stCondLst>
                                    <p:cond delay="0"/>
                                  </p:stCondLst>
                                  <p:childTnLst>
                                    <p:animMotion origin="layout" path="M -4.16667E-6 1.16739E-6 L 0.95678 1.16739E-6 " pathEditMode="relative" rAng="0" ptsTypes="AA">
                                      <p:cBhvr>
                                        <p:cTn id="9" dur="2000" fill="hold"/>
                                        <p:tgtEl>
                                          <p:spTgt spid="3"/>
                                        </p:tgtEl>
                                        <p:attrNameLst>
                                          <p:attrName>ppt_x</p:attrName>
                                          <p:attrName>ppt_y</p:attrName>
                                        </p:attrNameLst>
                                      </p:cBhvr>
                                      <p:rCtr x="47830" y="0"/>
                                    </p:animMotion>
                                  </p:childTnLst>
                                </p:cTn>
                              </p:par>
                              <p:par>
                                <p:cTn id="10" presetID="63" presetClass="path" presetSubtype="0" accel="50000" decel="50000" fill="hold" nodeType="withEffect">
                                  <p:stCondLst>
                                    <p:cond delay="0"/>
                                  </p:stCondLst>
                                  <p:childTnLst>
                                    <p:animMotion origin="layout" path="M -1.94444E-6 4.73132E-6 L 0.77448 4.73132E-6 " pathEditMode="relative" rAng="0" ptsTypes="AA">
                                      <p:cBhvr>
                                        <p:cTn id="11" dur="2000" fill="hold"/>
                                        <p:tgtEl>
                                          <p:spTgt spid="5"/>
                                        </p:tgtEl>
                                        <p:attrNameLst>
                                          <p:attrName>ppt_x</p:attrName>
                                          <p:attrName>ppt_y</p:attrName>
                                        </p:attrNameLst>
                                      </p:cBhvr>
                                      <p:rCtr x="38715"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89739" y="1923167"/>
            <a:ext cx="5764522" cy="1297166"/>
            <a:chOff x="993297" y="1893755"/>
            <a:chExt cx="5764522" cy="1297166"/>
          </a:xfrm>
        </p:grpSpPr>
        <p:pic>
          <p:nvPicPr>
            <p:cNvPr id="3" name="Picture 2" descr="PVLG-Riff-Full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297" y="1904784"/>
              <a:ext cx="2061769" cy="1275109"/>
            </a:xfrm>
            <a:prstGeom prst="rect">
              <a:avLst/>
            </a:prstGeom>
          </p:spPr>
        </p:pic>
        <p:pic>
          <p:nvPicPr>
            <p:cNvPr id="4" name="Picture 3"/>
            <p:cNvPicPr>
              <a:picLocks noChangeAspect="1"/>
            </p:cNvPicPr>
            <p:nvPr/>
          </p:nvPicPr>
          <p:blipFill>
            <a:blip r:embed="rId3"/>
            <a:stretch>
              <a:fillRect/>
            </a:stretch>
          </p:blipFill>
          <p:spPr>
            <a:xfrm>
              <a:off x="3412630" y="1893755"/>
              <a:ext cx="1297166" cy="1297166"/>
            </a:xfrm>
            <a:prstGeom prst="rect">
              <a:avLst/>
            </a:prstGeom>
          </p:spPr>
        </p:pic>
        <p:sp>
          <p:nvSpPr>
            <p:cNvPr id="5" name="TextBox 4"/>
            <p:cNvSpPr txBox="1"/>
            <p:nvPr/>
          </p:nvSpPr>
          <p:spPr>
            <a:xfrm>
              <a:off x="5136153" y="2173006"/>
              <a:ext cx="1621666" cy="738664"/>
            </a:xfrm>
            <a:prstGeom prst="rect">
              <a:avLst/>
            </a:prstGeom>
            <a:noFill/>
          </p:spPr>
          <p:txBody>
            <a:bodyPr wrap="none" rtlCol="0">
              <a:spAutoFit/>
            </a:bodyPr>
            <a:lstStyle/>
            <a:p>
              <a:r>
                <a:rPr lang="en-US" sz="4200" dirty="0" smtClean="0"/>
                <a:t>COBOL</a:t>
              </a:r>
              <a:endParaRPr lang="en-US" sz="4200" dirty="0"/>
            </a:p>
          </p:txBody>
        </p:sp>
      </p:grpSp>
    </p:spTree>
    <p:extLst>
      <p:ext uri="{BB962C8B-B14F-4D97-AF65-F5344CB8AC3E}">
        <p14:creationId xmlns:p14="http://schemas.microsoft.com/office/powerpoint/2010/main" val="1092468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6142" y="833847"/>
            <a:ext cx="3475379" cy="997196"/>
          </a:xfrm>
          <a:prstGeom prst="rect">
            <a:avLst/>
          </a:prstGeom>
          <a:noFill/>
        </p:spPr>
        <p:txBody>
          <a:bodyPr wrap="none" rtlCol="0">
            <a:spAutoFit/>
          </a:bodyPr>
          <a:lstStyle/>
          <a:p>
            <a:pPr algn="r">
              <a:lnSpc>
                <a:spcPct val="80000"/>
              </a:lnSpc>
            </a:pPr>
            <a:r>
              <a:rPr lang="en-US" sz="3600" dirty="0" smtClean="0"/>
              <a:t>GREAT PLACES TO </a:t>
            </a:r>
          </a:p>
          <a:p>
            <a:pPr algn="r">
              <a:lnSpc>
                <a:spcPct val="80000"/>
              </a:lnSpc>
            </a:pPr>
            <a:r>
              <a:rPr lang="en-US" sz="3600" dirty="0" smtClean="0"/>
              <a:t>RUN </a:t>
            </a:r>
            <a:r>
              <a:rPr lang="en-US" sz="3600" dirty="0" smtClean="0">
                <a:solidFill>
                  <a:srgbClr val="800000"/>
                </a:solidFill>
              </a:rPr>
              <a:t>BATCH</a:t>
            </a:r>
            <a:endParaRPr lang="en-US" sz="3600" dirty="0">
              <a:solidFill>
                <a:srgbClr val="800000"/>
              </a:solidFill>
            </a:endParaRPr>
          </a:p>
        </p:txBody>
      </p:sp>
      <p:pic>
        <p:nvPicPr>
          <p:cNvPr id="3" name="Picture 2" descr="PVLG-PivotalApplicationService-Full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97" y="2282873"/>
            <a:ext cx="4732181" cy="937508"/>
          </a:xfrm>
          <a:prstGeom prst="rect">
            <a:avLst/>
          </a:prstGeom>
        </p:spPr>
      </p:pic>
      <p:pic>
        <p:nvPicPr>
          <p:cNvPr id="4" name="Picture 3" descr="PVLG-PivotalContainerService-Full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97" y="3593115"/>
            <a:ext cx="4316978" cy="937508"/>
          </a:xfrm>
          <a:prstGeom prst="rect">
            <a:avLst/>
          </a:prstGeom>
        </p:spPr>
      </p:pic>
    </p:spTree>
    <p:extLst>
      <p:ext uri="{BB962C8B-B14F-4D97-AF65-F5344CB8AC3E}">
        <p14:creationId xmlns:p14="http://schemas.microsoft.com/office/powerpoint/2010/main" val="3270930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un_Cloud_1736578.png"/>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22846"/>
          <a:stretch/>
        </p:blipFill>
        <p:spPr>
          <a:xfrm>
            <a:off x="-305609" y="0"/>
            <a:ext cx="6681809" cy="5155275"/>
          </a:xfrm>
          <a:prstGeom prst="rect">
            <a:avLst/>
          </a:prstGeom>
        </p:spPr>
      </p:pic>
      <p:sp>
        <p:nvSpPr>
          <p:cNvPr id="2" name="TextBox 1"/>
          <p:cNvSpPr txBox="1"/>
          <p:nvPr/>
        </p:nvSpPr>
        <p:spPr>
          <a:xfrm>
            <a:off x="4801992" y="857005"/>
            <a:ext cx="3528006" cy="997196"/>
          </a:xfrm>
          <a:prstGeom prst="rect">
            <a:avLst/>
          </a:prstGeom>
          <a:noFill/>
        </p:spPr>
        <p:txBody>
          <a:bodyPr wrap="none" rtlCol="0">
            <a:spAutoFit/>
          </a:bodyPr>
          <a:lstStyle/>
          <a:p>
            <a:pPr algn="r">
              <a:lnSpc>
                <a:spcPct val="80000"/>
              </a:lnSpc>
            </a:pPr>
            <a:r>
              <a:rPr lang="en-US" sz="3600" dirty="0" smtClean="0">
                <a:solidFill>
                  <a:srgbClr val="151A3C"/>
                </a:solidFill>
              </a:rPr>
              <a:t>WHY MOVE </a:t>
            </a:r>
            <a:r>
              <a:rPr lang="en-US" sz="3600" dirty="0" smtClean="0">
                <a:solidFill>
                  <a:schemeClr val="bg1"/>
                </a:solidFill>
              </a:rPr>
              <a:t>BATCH</a:t>
            </a:r>
          </a:p>
          <a:p>
            <a:pPr algn="r">
              <a:lnSpc>
                <a:spcPct val="80000"/>
              </a:lnSpc>
            </a:pPr>
            <a:r>
              <a:rPr lang="en-US" sz="3600" dirty="0" smtClean="0">
                <a:solidFill>
                  <a:srgbClr val="151A3C"/>
                </a:solidFill>
              </a:rPr>
              <a:t>TO THE </a:t>
            </a:r>
            <a:r>
              <a:rPr lang="en-US" sz="3600" dirty="0" smtClean="0">
                <a:solidFill>
                  <a:srgbClr val="FFFFFF"/>
                </a:solidFill>
              </a:rPr>
              <a:t>CLOUD</a:t>
            </a:r>
            <a:r>
              <a:rPr lang="en-US" sz="3600" dirty="0" smtClean="0">
                <a:solidFill>
                  <a:srgbClr val="151A3C"/>
                </a:solidFill>
              </a:rPr>
              <a:t>?</a:t>
            </a:r>
            <a:endParaRPr lang="en-US" sz="3600" dirty="0">
              <a:solidFill>
                <a:srgbClr val="151A3C"/>
              </a:solidFill>
            </a:endParaRPr>
          </a:p>
        </p:txBody>
      </p:sp>
    </p:spTree>
    <p:extLst>
      <p:ext uri="{BB962C8B-B14F-4D97-AF65-F5344CB8AC3E}">
        <p14:creationId xmlns:p14="http://schemas.microsoft.com/office/powerpoint/2010/main" val="6787219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ichael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reen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u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Rus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Diagram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MichaelsTemplate.potx</Template>
  <TotalTime>32075</TotalTime>
  <Words>408</Words>
  <Application>Microsoft Macintosh PowerPoint</Application>
  <PresentationFormat>On-screen Show (16:9)</PresentationFormat>
  <Paragraphs>90</Paragraphs>
  <Slides>20</Slides>
  <Notes>11</Notes>
  <HiddenSlides>0</HiddenSlides>
  <MMClips>0</MMClips>
  <ScaleCrop>false</ScaleCrop>
  <HeadingPairs>
    <vt:vector size="4" baseType="variant">
      <vt:variant>
        <vt:lpstr>Theme</vt:lpstr>
      </vt:variant>
      <vt:variant>
        <vt:i4>6</vt:i4>
      </vt:variant>
      <vt:variant>
        <vt:lpstr>Slide Titles</vt:lpstr>
      </vt:variant>
      <vt:variant>
        <vt:i4>20</vt:i4>
      </vt:variant>
    </vt:vector>
  </HeadingPairs>
  <TitlesOfParts>
    <vt:vector size="26" baseType="lpstr">
      <vt:lpstr>MichaelsTemplate</vt:lpstr>
      <vt:lpstr>Green Slide</vt:lpstr>
      <vt:lpstr>White Slide</vt:lpstr>
      <vt:lpstr>Blue Slide</vt:lpstr>
      <vt:lpstr>RustMaster</vt:lpstr>
      <vt:lpstr>Diagram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VMware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Minella</dc:creator>
  <cp:lastModifiedBy>Michael Minella</cp:lastModifiedBy>
  <cp:revision>790</cp:revision>
  <dcterms:created xsi:type="dcterms:W3CDTF">2014-08-22T16:39:37Z</dcterms:created>
  <dcterms:modified xsi:type="dcterms:W3CDTF">2018-09-22T04:15:28Z</dcterms:modified>
</cp:coreProperties>
</file>